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256" r:id="rId2"/>
    <p:sldId id="271" r:id="rId3"/>
    <p:sldId id="258" r:id="rId4"/>
    <p:sldId id="272" r:id="rId5"/>
    <p:sldId id="273" r:id="rId6"/>
    <p:sldId id="274" r:id="rId7"/>
    <p:sldId id="260" r:id="rId8"/>
    <p:sldId id="262" r:id="rId9"/>
    <p:sldId id="275" r:id="rId10"/>
    <p:sldId id="263" r:id="rId11"/>
    <p:sldId id="276" r:id="rId12"/>
    <p:sldId id="264" r:id="rId13"/>
    <p:sldId id="265" r:id="rId14"/>
    <p:sldId id="277" r:id="rId15"/>
    <p:sldId id="278" r:id="rId16"/>
    <p:sldId id="266" r:id="rId17"/>
    <p:sldId id="267" r:id="rId18"/>
    <p:sldId id="279" r:id="rId19"/>
    <p:sldId id="280" r:id="rId20"/>
    <p:sldId id="281" r:id="rId21"/>
    <p:sldId id="269" r:id="rId2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1" d="100"/>
          <a:sy n="71" d="100"/>
        </p:scale>
        <p:origin x="1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FA2EA8-09F6-7782-1440-DD0B1E125ABC}"/>
              </a:ext>
            </a:extLst>
          </p:cNvPr>
          <p:cNvSpPr>
            <a:spLocks noGrp="1"/>
          </p:cNvSpPr>
          <p:nvPr>
            <p:ph type="hdr" sz="quarter"/>
          </p:nvPr>
        </p:nvSpPr>
        <p:spPr>
          <a:xfrm>
            <a:off x="1" y="0"/>
            <a:ext cx="3565525" cy="733426"/>
          </a:xfrm>
          <a:prstGeom prst="rect">
            <a:avLst/>
          </a:prstGeom>
        </p:spPr>
        <p:txBody>
          <a:bodyPr vert="horz" lIns="91440" tIns="45720" rIns="91440" bIns="45720" rtlCol="0"/>
          <a:lstStyle>
            <a:lvl1pPr algn="l">
              <a:defRPr sz="1200"/>
            </a:lvl1pPr>
          </a:lstStyle>
          <a:p>
            <a:r>
              <a:rPr lang="en-US"/>
              <a:t>DAD 5301</a:t>
            </a:r>
          </a:p>
        </p:txBody>
      </p:sp>
      <p:sp>
        <p:nvSpPr>
          <p:cNvPr id="3" name="Date Placeholder 2">
            <a:extLst>
              <a:ext uri="{FF2B5EF4-FFF2-40B4-BE49-F238E27FC236}">
                <a16:creationId xmlns:a16="http://schemas.microsoft.com/office/drawing/2014/main" id="{1D4CFFF6-170D-0CCA-23EE-713467A6F430}"/>
              </a:ext>
            </a:extLst>
          </p:cNvPr>
          <p:cNvSpPr>
            <a:spLocks noGrp="1"/>
          </p:cNvSpPr>
          <p:nvPr>
            <p:ph type="dt" sz="quarter" idx="1"/>
          </p:nvPr>
        </p:nvSpPr>
        <p:spPr>
          <a:xfrm>
            <a:off x="4660900" y="0"/>
            <a:ext cx="3567113" cy="733426"/>
          </a:xfrm>
          <a:prstGeom prst="rect">
            <a:avLst/>
          </a:prstGeom>
        </p:spPr>
        <p:txBody>
          <a:bodyPr vert="horz" lIns="91440" tIns="45720" rIns="91440" bIns="45720" rtlCol="0"/>
          <a:lstStyle>
            <a:lvl1pPr algn="r">
              <a:defRPr sz="1200"/>
            </a:lvl1pPr>
          </a:lstStyle>
          <a:p>
            <a:fld id="{3CD67CAD-5AFB-4A50-9F8F-70287018D8D3}" type="datetimeFigureOut">
              <a:rPr lang="en-US" smtClean="0"/>
              <a:t>1/2/2026</a:t>
            </a:fld>
            <a:endParaRPr lang="en-US"/>
          </a:p>
        </p:txBody>
      </p:sp>
      <p:sp>
        <p:nvSpPr>
          <p:cNvPr id="4" name="Footer Placeholder 3">
            <a:extLst>
              <a:ext uri="{FF2B5EF4-FFF2-40B4-BE49-F238E27FC236}">
                <a16:creationId xmlns:a16="http://schemas.microsoft.com/office/drawing/2014/main" id="{C720E0E1-BC7C-D7C5-1A91-18938F51A976}"/>
              </a:ext>
            </a:extLst>
          </p:cNvPr>
          <p:cNvSpPr>
            <a:spLocks noGrp="1"/>
          </p:cNvSpPr>
          <p:nvPr>
            <p:ph type="ftr" sz="quarter" idx="2"/>
          </p:nvPr>
        </p:nvSpPr>
        <p:spPr>
          <a:xfrm>
            <a:off x="1" y="13896976"/>
            <a:ext cx="3565525" cy="7334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1DB686-6827-2CAA-BA9F-A32969711706}"/>
              </a:ext>
            </a:extLst>
          </p:cNvPr>
          <p:cNvSpPr>
            <a:spLocks noGrp="1"/>
          </p:cNvSpPr>
          <p:nvPr>
            <p:ph type="sldNum" sz="quarter" idx="3"/>
          </p:nvPr>
        </p:nvSpPr>
        <p:spPr>
          <a:xfrm>
            <a:off x="4660900" y="13896976"/>
            <a:ext cx="3567113" cy="733426"/>
          </a:xfrm>
          <a:prstGeom prst="rect">
            <a:avLst/>
          </a:prstGeom>
        </p:spPr>
        <p:txBody>
          <a:bodyPr vert="horz" lIns="91440" tIns="45720" rIns="91440" bIns="45720" rtlCol="0" anchor="b"/>
          <a:lstStyle>
            <a:lvl1pPr algn="r">
              <a:defRPr sz="1200"/>
            </a:lvl1pPr>
          </a:lstStyle>
          <a:p>
            <a:fld id="{DE9CD6BF-AD48-413C-A235-F71E147ECD23}" type="slidenum">
              <a:rPr lang="en-US" smtClean="0"/>
              <a:t>‹#›</a:t>
            </a:fld>
            <a:endParaRPr lang="en-US"/>
          </a:p>
        </p:txBody>
      </p:sp>
    </p:spTree>
    <p:extLst>
      <p:ext uri="{BB962C8B-B14F-4D97-AF65-F5344CB8AC3E}">
        <p14:creationId xmlns:p14="http://schemas.microsoft.com/office/powerpoint/2010/main" val="1263290554"/>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63755"/>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84667" y="-242047"/>
            <a:ext cx="14630400" cy="8229600"/>
          </a:xfrm>
          <a:prstGeom prst="rect">
            <a:avLst/>
          </a:prstGeom>
          <a:solidFill>
            <a:srgbClr val="FFFFFF">
              <a:alpha val="7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9525114" y="0"/>
            <a:ext cx="5105286" cy="8229600"/>
          </a:xfrm>
          <a:prstGeom prst="rect">
            <a:avLst/>
          </a:prstGeom>
        </p:spPr>
      </p:pic>
      <p:sp>
        <p:nvSpPr>
          <p:cNvPr id="5" name="Text 1"/>
          <p:cNvSpPr/>
          <p:nvPr/>
        </p:nvSpPr>
        <p:spPr>
          <a:xfrm>
            <a:off x="254000" y="1398494"/>
            <a:ext cx="9186447" cy="3474674"/>
          </a:xfrm>
          <a:prstGeom prst="rect">
            <a:avLst/>
          </a:prstGeom>
          <a:noFill/>
          <a:ln/>
        </p:spPr>
        <p:txBody>
          <a:bodyPr wrap="square" rtlCol="0" anchor="t"/>
          <a:lstStyle/>
          <a:p>
            <a:pPr marL="0" indent="0" algn="ctr">
              <a:lnSpc>
                <a:spcPts val="6561"/>
              </a:lnSpc>
              <a:buNone/>
            </a:pPr>
            <a:r>
              <a:rPr lang="en-US" sz="4800" b="1" kern="0" spc="-105" dirty="0">
                <a:solidFill>
                  <a:srgbClr val="CC0066"/>
                </a:solidFill>
                <a:latin typeface="adonis-web" pitchFamily="34" charset="0"/>
                <a:ea typeface="adonis-web" pitchFamily="34" charset="-122"/>
                <a:cs typeface="adonis-web" pitchFamily="34" charset="-120"/>
              </a:rPr>
              <a:t>DAD 5301 :</a:t>
            </a:r>
            <a:r>
              <a:rPr lang="th-TH" sz="4800" b="1" kern="0" spc="-105" dirty="0">
                <a:solidFill>
                  <a:srgbClr val="CC0066"/>
                </a:solidFill>
                <a:latin typeface="adonis-web" pitchFamily="34" charset="0"/>
                <a:ea typeface="adonis-web" pitchFamily="34" charset="-122"/>
                <a:cs typeface="adonis-web" pitchFamily="34" charset="-120"/>
              </a:rPr>
              <a:t> </a:t>
            </a:r>
            <a:r>
              <a:rPr lang="en-US" sz="4800" b="1" kern="0" spc="-105" dirty="0">
                <a:solidFill>
                  <a:srgbClr val="CC0066"/>
                </a:solidFill>
                <a:latin typeface="adonis-web" pitchFamily="34" charset="0"/>
                <a:ea typeface="adonis-web" pitchFamily="34" charset="-122"/>
                <a:cs typeface="adonis-web" pitchFamily="34" charset="-120"/>
              </a:rPr>
              <a:t> Security </a:t>
            </a:r>
            <a:r>
              <a:rPr lang="th-TH" sz="4800" b="1" kern="0" spc="-105" dirty="0">
                <a:solidFill>
                  <a:srgbClr val="CC0066"/>
                </a:solidFill>
                <a:latin typeface="adonis-web" pitchFamily="34" charset="0"/>
                <a:ea typeface="adonis-web" pitchFamily="34" charset="-122"/>
                <a:cs typeface="adonis-web" pitchFamily="34" charset="-120"/>
              </a:rPr>
              <a:t> </a:t>
            </a:r>
            <a:r>
              <a:rPr lang="en-US" sz="4800" b="1" kern="0" spc="-105" dirty="0">
                <a:solidFill>
                  <a:srgbClr val="CC0066"/>
                </a:solidFill>
                <a:latin typeface="adonis-web" pitchFamily="34" charset="0"/>
                <a:ea typeface="adonis-web" pitchFamily="34" charset="-122"/>
                <a:cs typeface="adonis-web" pitchFamily="34" charset="-120"/>
              </a:rPr>
              <a:t>Policy</a:t>
            </a:r>
            <a:r>
              <a:rPr lang="th-TH" sz="4800" b="1" kern="0" spc="-105" dirty="0">
                <a:solidFill>
                  <a:srgbClr val="CC0066"/>
                </a:solidFill>
                <a:latin typeface="adonis-web" pitchFamily="34" charset="0"/>
                <a:ea typeface="adonis-web" pitchFamily="34" charset="-122"/>
                <a:cs typeface="adonis-web" pitchFamily="34" charset="-120"/>
              </a:rPr>
              <a:t> </a:t>
            </a:r>
            <a:r>
              <a:rPr lang="en-US" sz="4800" b="1" kern="0" spc="-105" dirty="0">
                <a:solidFill>
                  <a:srgbClr val="CC0066"/>
                </a:solidFill>
                <a:latin typeface="adonis-web" pitchFamily="34" charset="0"/>
                <a:ea typeface="adonis-web" pitchFamily="34" charset="-122"/>
                <a:cs typeface="adonis-web" pitchFamily="34" charset="-120"/>
              </a:rPr>
              <a:t> </a:t>
            </a:r>
            <a:endParaRPr lang="th-TH" sz="4800" b="1" kern="0" spc="-105" dirty="0">
              <a:solidFill>
                <a:srgbClr val="CC0066"/>
              </a:solidFill>
              <a:latin typeface="adonis-web" pitchFamily="34" charset="0"/>
              <a:ea typeface="adonis-web" pitchFamily="34" charset="-122"/>
              <a:cs typeface="adonis-web" pitchFamily="34" charset="-120"/>
            </a:endParaRPr>
          </a:p>
          <a:p>
            <a:pPr marL="0" indent="0" algn="ctr">
              <a:lnSpc>
                <a:spcPts val="6561"/>
              </a:lnSpc>
              <a:buNone/>
            </a:pPr>
            <a:r>
              <a:rPr lang="en-US" sz="4800" b="1" kern="0" spc="-105" dirty="0">
                <a:solidFill>
                  <a:srgbClr val="CC0066"/>
                </a:solidFill>
                <a:latin typeface="adonis-web" pitchFamily="34" charset="0"/>
                <a:ea typeface="adonis-web" pitchFamily="34" charset="-122"/>
                <a:cs typeface="adonis-web" pitchFamily="34" charset="-120"/>
              </a:rPr>
              <a:t>and</a:t>
            </a:r>
            <a:r>
              <a:rPr lang="th-TH" sz="4800" b="1" kern="0" spc="-105" dirty="0">
                <a:solidFill>
                  <a:srgbClr val="CC0066"/>
                </a:solidFill>
                <a:latin typeface="adonis-web" pitchFamily="34" charset="0"/>
                <a:ea typeface="adonis-web" pitchFamily="34" charset="-122"/>
                <a:cs typeface="adonis-web" pitchFamily="34" charset="-120"/>
              </a:rPr>
              <a:t> </a:t>
            </a:r>
            <a:r>
              <a:rPr lang="en-US" sz="4800" b="1" kern="0" spc="-105" dirty="0">
                <a:solidFill>
                  <a:srgbClr val="CC0066"/>
                </a:solidFill>
                <a:latin typeface="adonis-web" pitchFamily="34" charset="0"/>
                <a:ea typeface="adonis-web" pitchFamily="34" charset="-122"/>
                <a:cs typeface="adonis-web" pitchFamily="34" charset="-120"/>
              </a:rPr>
              <a:t> International </a:t>
            </a:r>
            <a:r>
              <a:rPr lang="th-TH" sz="4800" b="1" kern="0" spc="-105" dirty="0">
                <a:solidFill>
                  <a:srgbClr val="CC0066"/>
                </a:solidFill>
                <a:latin typeface="adonis-web" pitchFamily="34" charset="0"/>
                <a:ea typeface="adonis-web" pitchFamily="34" charset="-122"/>
                <a:cs typeface="adonis-web" pitchFamily="34" charset="-120"/>
              </a:rPr>
              <a:t> </a:t>
            </a:r>
            <a:r>
              <a:rPr lang="en-US" sz="4800" b="1" kern="0" spc="-105" dirty="0">
                <a:solidFill>
                  <a:srgbClr val="CC0066"/>
                </a:solidFill>
                <a:latin typeface="adonis-web" pitchFamily="34" charset="0"/>
                <a:ea typeface="adonis-web" pitchFamily="34" charset="-122"/>
                <a:cs typeface="adonis-web" pitchFamily="34" charset="-120"/>
              </a:rPr>
              <a:t>Relationship</a:t>
            </a:r>
            <a:endParaRPr lang="th-TH" sz="4800" b="1" kern="0" spc="-105" dirty="0">
              <a:solidFill>
                <a:srgbClr val="CC0066"/>
              </a:solidFill>
              <a:latin typeface="adonis-web" pitchFamily="34" charset="0"/>
              <a:ea typeface="adonis-web" pitchFamily="34" charset="-122"/>
              <a:cs typeface="adonis-web" pitchFamily="34" charset="-120"/>
            </a:endParaRPr>
          </a:p>
          <a:p>
            <a:pPr marL="0" indent="0">
              <a:lnSpc>
                <a:spcPts val="6561"/>
              </a:lnSpc>
              <a:buNone/>
            </a:pPr>
            <a:r>
              <a:rPr lang="th-TH" altLang="zh-CN" sz="4800" b="1" dirty="0">
                <a:solidFill>
                  <a:srgbClr val="CC0066"/>
                </a:solidFill>
              </a:rPr>
              <a:t>             </a:t>
            </a:r>
            <a:r>
              <a:rPr lang="zh-CN" altLang="en-US" sz="4800" b="1" dirty="0">
                <a:solidFill>
                  <a:srgbClr val="002060"/>
                </a:solidFill>
              </a:rPr>
              <a:t>安全政策与国际关系</a:t>
            </a:r>
            <a:endParaRPr lang="en-US" sz="4800" b="1" dirty="0">
              <a:solidFill>
                <a:srgbClr val="002060"/>
              </a:solidFill>
            </a:endParaRPr>
          </a:p>
        </p:txBody>
      </p:sp>
      <p:sp>
        <p:nvSpPr>
          <p:cNvPr id="6" name="Text 2"/>
          <p:cNvSpPr/>
          <p:nvPr/>
        </p:nvSpPr>
        <p:spPr>
          <a:xfrm>
            <a:off x="833199" y="4884301"/>
            <a:ext cx="7477601" cy="355402"/>
          </a:xfrm>
          <a:prstGeom prst="rect">
            <a:avLst/>
          </a:prstGeom>
          <a:noFill/>
          <a:ln/>
        </p:spPr>
        <p:txBody>
          <a:bodyPr wrap="none" rtlCol="0" anchor="t"/>
          <a:lstStyle/>
          <a:p>
            <a:pPr marL="0" indent="0">
              <a:lnSpc>
                <a:spcPts val="2799"/>
              </a:lnSpc>
              <a:buNone/>
            </a:pPr>
            <a:endParaRPr lang="en-US" sz="1750" dirty="0"/>
          </a:p>
        </p:txBody>
      </p:sp>
      <p:sp>
        <p:nvSpPr>
          <p:cNvPr id="7" name="Shape 3"/>
          <p:cNvSpPr/>
          <p:nvPr/>
        </p:nvSpPr>
        <p:spPr>
          <a:xfrm>
            <a:off x="833199" y="5489615"/>
            <a:ext cx="7477601" cy="688538"/>
          </a:xfrm>
          <a:prstGeom prst="roundRect">
            <a:avLst>
              <a:gd name="adj" fmla="val 14522"/>
            </a:avLst>
          </a:prstGeom>
          <a:solidFill>
            <a:srgbClr val="F5E7FD"/>
          </a:solidFill>
          <a:ln/>
        </p:spPr>
        <p:txBody>
          <a:bodyPr/>
          <a:lstStyle/>
          <a:p>
            <a:endParaRPr lang="en-US"/>
          </a:p>
        </p:txBody>
      </p:sp>
      <p:sp>
        <p:nvSpPr>
          <p:cNvPr id="8" name="Shape 4"/>
          <p:cNvSpPr/>
          <p:nvPr/>
        </p:nvSpPr>
        <p:spPr>
          <a:xfrm>
            <a:off x="391822" y="5489615"/>
            <a:ext cx="7499747" cy="688538"/>
          </a:xfrm>
          <a:prstGeom prst="roundRect">
            <a:avLst>
              <a:gd name="adj" fmla="val 4841"/>
            </a:avLst>
          </a:prstGeom>
          <a:solidFill>
            <a:srgbClr val="F5E7FD"/>
          </a:solidFill>
          <a:ln/>
        </p:spPr>
        <p:txBody>
          <a:bodyPr/>
          <a:lstStyle/>
          <a:p>
            <a:endParaRPr lang="en-US" dirty="0"/>
          </a:p>
        </p:txBody>
      </p:sp>
      <p:sp>
        <p:nvSpPr>
          <p:cNvPr id="9" name="Text 5"/>
          <p:cNvSpPr/>
          <p:nvPr/>
        </p:nvSpPr>
        <p:spPr>
          <a:xfrm>
            <a:off x="857603" y="5833884"/>
            <a:ext cx="5862917" cy="355402"/>
          </a:xfrm>
          <a:prstGeom prst="rect">
            <a:avLst/>
          </a:prstGeom>
          <a:noFill/>
          <a:ln/>
        </p:spPr>
        <p:txBody>
          <a:bodyPr wrap="none" rtlCol="0" anchor="t"/>
          <a:lstStyle/>
          <a:p>
            <a:pPr marL="0" indent="0">
              <a:lnSpc>
                <a:spcPts val="2799"/>
              </a:lnSpc>
              <a:buNone/>
            </a:pPr>
            <a:r>
              <a:rPr lang="en-US" sz="3200" b="1" dirty="0" err="1">
                <a:solidFill>
                  <a:srgbClr val="CC0066"/>
                </a:solidFill>
              </a:rPr>
              <a:t>Asst.Prof.Dr.Uea-umporn</a:t>
            </a:r>
            <a:r>
              <a:rPr lang="en-US" sz="3200" b="1" dirty="0">
                <a:solidFill>
                  <a:srgbClr val="CC0066"/>
                </a:solidFill>
              </a:rPr>
              <a:t>   </a:t>
            </a:r>
            <a:r>
              <a:rPr lang="en-US" sz="3200" b="1" dirty="0" err="1">
                <a:solidFill>
                  <a:srgbClr val="CC0066"/>
                </a:solidFill>
              </a:rPr>
              <a:t>Tipayatikumporn</a:t>
            </a:r>
            <a:endParaRPr lang="en-US" sz="3200" b="1" dirty="0">
              <a:solidFill>
                <a:srgbClr val="CC0066"/>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52638" y="-33867"/>
            <a:ext cx="14630400" cy="11074400"/>
          </a:xfrm>
          <a:prstGeom prst="rect">
            <a:avLst/>
          </a:prstGeom>
        </p:spPr>
      </p:pic>
      <p:sp>
        <p:nvSpPr>
          <p:cNvPr id="4" name="Text 1"/>
          <p:cNvSpPr/>
          <p:nvPr/>
        </p:nvSpPr>
        <p:spPr>
          <a:xfrm>
            <a:off x="2761536" y="567214"/>
            <a:ext cx="9107210" cy="1273016"/>
          </a:xfrm>
          <a:prstGeom prst="rect">
            <a:avLst/>
          </a:prstGeom>
          <a:noFill/>
          <a:ln/>
        </p:spPr>
        <p:txBody>
          <a:bodyPr wrap="square" rtlCol="0" anchor="t"/>
          <a:lstStyle/>
          <a:p>
            <a:pPr marL="0" indent="0">
              <a:lnSpc>
                <a:spcPts val="5013"/>
              </a:lnSpc>
              <a:buNone/>
            </a:pPr>
            <a:endParaRPr lang="en-US" sz="4000" dirty="0"/>
          </a:p>
        </p:txBody>
      </p:sp>
      <p:pic>
        <p:nvPicPr>
          <p:cNvPr id="5" name="Image 1" descr="preencoded.png"/>
          <p:cNvPicPr>
            <a:picLocks noChangeAspect="1"/>
          </p:cNvPicPr>
          <p:nvPr/>
        </p:nvPicPr>
        <p:blipFill>
          <a:blip r:embed="rId4"/>
          <a:stretch>
            <a:fillRect/>
          </a:stretch>
        </p:blipFill>
        <p:spPr>
          <a:xfrm>
            <a:off x="1303867" y="567214"/>
            <a:ext cx="12208934" cy="2677633"/>
          </a:xfrm>
          <a:prstGeom prst="rect">
            <a:avLst/>
          </a:prstGeom>
        </p:spPr>
      </p:pic>
      <p:sp>
        <p:nvSpPr>
          <p:cNvPr id="6" name="Text 2"/>
          <p:cNvSpPr/>
          <p:nvPr/>
        </p:nvSpPr>
        <p:spPr>
          <a:xfrm>
            <a:off x="1117600" y="3776134"/>
            <a:ext cx="13089468" cy="6587066"/>
          </a:xfrm>
          <a:prstGeom prst="rect">
            <a:avLst/>
          </a:prstGeom>
          <a:noFill/>
          <a:ln/>
        </p:spPr>
        <p:txBody>
          <a:bodyPr wrap="square" rtlCol="0" anchor="t"/>
          <a:lstStyle/>
          <a:p>
            <a:pPr marL="0" indent="0" algn="l">
              <a:lnSpc>
                <a:spcPts val="2506"/>
              </a:lnSpc>
              <a:buNone/>
            </a:pPr>
            <a:r>
              <a:rPr lang="th-TH" sz="2800" b="1" kern="0" spc="-40" dirty="0">
                <a:solidFill>
                  <a:srgbClr val="FF75D3"/>
                </a:solidFill>
                <a:latin typeface="adonis-web" pitchFamily="34" charset="0"/>
                <a:ea typeface="adonis-web" pitchFamily="34" charset="-122"/>
                <a:cs typeface="adonis-web" pitchFamily="34" charset="-120"/>
              </a:rPr>
              <a:t>          </a:t>
            </a:r>
            <a:r>
              <a:rPr lang="en-US" sz="2800" b="1" kern="0" spc="-40" dirty="0">
                <a:solidFill>
                  <a:srgbClr val="CC0066"/>
                </a:solidFill>
                <a:latin typeface="adonis-web" pitchFamily="34" charset="0"/>
                <a:ea typeface="adonis-web" pitchFamily="34" charset="-122"/>
                <a:cs typeface="adonis-web" pitchFamily="34" charset="-120"/>
              </a:rPr>
              <a:t>International </a:t>
            </a:r>
            <a:r>
              <a:rPr lang="th-TH" sz="2800" b="1" kern="0" spc="-40" dirty="0">
                <a:solidFill>
                  <a:srgbClr val="CC0066"/>
                </a:solidFill>
                <a:latin typeface="adonis-web" pitchFamily="34" charset="0"/>
                <a:ea typeface="adonis-web" pitchFamily="34" charset="-122"/>
                <a:cs typeface="adonis-web" pitchFamily="34" charset="-120"/>
              </a:rPr>
              <a:t>  </a:t>
            </a:r>
            <a:r>
              <a:rPr lang="en-US" sz="2800" b="1" kern="0" spc="-40" dirty="0">
                <a:solidFill>
                  <a:srgbClr val="CC0066"/>
                </a:solidFill>
                <a:latin typeface="adonis-web" pitchFamily="34" charset="0"/>
                <a:ea typeface="adonis-web" pitchFamily="34" charset="-122"/>
                <a:cs typeface="adonis-web" pitchFamily="34" charset="-120"/>
              </a:rPr>
              <a:t>Conflict </a:t>
            </a:r>
            <a:r>
              <a:rPr lang="th-TH" sz="2800" b="1" kern="0" spc="-40" dirty="0">
                <a:solidFill>
                  <a:srgbClr val="CC0066"/>
                </a:solidFill>
                <a:latin typeface="adonis-web" pitchFamily="34" charset="0"/>
                <a:ea typeface="adonis-web" pitchFamily="34" charset="-122"/>
                <a:cs typeface="adonis-web" pitchFamily="34" charset="-120"/>
              </a:rPr>
              <a:t>  </a:t>
            </a:r>
            <a:r>
              <a:rPr lang="en-US" sz="2800" b="1" kern="0" spc="-40" dirty="0">
                <a:solidFill>
                  <a:srgbClr val="CC0066"/>
                </a:solidFill>
                <a:latin typeface="adonis-web" pitchFamily="34" charset="0"/>
                <a:ea typeface="adonis-web" pitchFamily="34" charset="-122"/>
                <a:cs typeface="adonis-web" pitchFamily="34" charset="-120"/>
              </a:rPr>
              <a:t>and</a:t>
            </a:r>
            <a:r>
              <a:rPr lang="th-TH" sz="2800" b="1" kern="0" spc="-40" dirty="0">
                <a:solidFill>
                  <a:srgbClr val="CC0066"/>
                </a:solidFill>
                <a:latin typeface="adonis-web" pitchFamily="34" charset="0"/>
                <a:ea typeface="adonis-web" pitchFamily="34" charset="-122"/>
                <a:cs typeface="adonis-web" pitchFamily="34" charset="-120"/>
              </a:rPr>
              <a:t>  </a:t>
            </a:r>
            <a:r>
              <a:rPr lang="en-US" sz="2800" b="1" kern="0" spc="-40" dirty="0">
                <a:solidFill>
                  <a:srgbClr val="CC0066"/>
                </a:solidFill>
                <a:latin typeface="adonis-web" pitchFamily="34" charset="0"/>
                <a:ea typeface="adonis-web" pitchFamily="34" charset="-122"/>
                <a:cs typeface="adonis-web" pitchFamily="34" charset="-120"/>
              </a:rPr>
              <a:t> Cooperation </a:t>
            </a:r>
            <a:endParaRPr lang="th-TH" sz="2800" b="1" kern="0" spc="-40" dirty="0">
              <a:solidFill>
                <a:srgbClr val="CC0066"/>
              </a:solidFill>
              <a:latin typeface="adonis-web" pitchFamily="34" charset="0"/>
              <a:ea typeface="adonis-web" pitchFamily="34" charset="-122"/>
              <a:cs typeface="adonis-web" pitchFamily="34" charset="-120"/>
            </a:endParaRPr>
          </a:p>
          <a:p>
            <a:pPr marL="0" indent="0" algn="l">
              <a:lnSpc>
                <a:spcPts val="2506"/>
              </a:lnSpc>
              <a:buNone/>
            </a:pPr>
            <a:endParaRPr lang="th-TH" sz="2800" b="1" kern="0" spc="-40" dirty="0">
              <a:solidFill>
                <a:srgbClr val="CC0066"/>
              </a:solidFill>
              <a:latin typeface="adonis-web" pitchFamily="34" charset="0"/>
              <a:ea typeface="adonis-web" pitchFamily="34" charset="-122"/>
              <a:cs typeface="adonis-web" pitchFamily="34" charset="-120"/>
            </a:endParaRPr>
          </a:p>
          <a:p>
            <a:pPr>
              <a:lnSpc>
                <a:spcPct val="150000"/>
              </a:lnSpc>
            </a:pPr>
            <a:r>
              <a:rPr lang="th-TH" sz="2400" dirty="0">
                <a:solidFill>
                  <a:srgbClr val="CC0066"/>
                </a:solidFill>
              </a:rPr>
              <a:t>            </a:t>
            </a:r>
            <a:r>
              <a:rPr lang="en-US" sz="2400" dirty="0"/>
              <a:t>“International </a:t>
            </a:r>
            <a:r>
              <a:rPr lang="th-TH" sz="2400" dirty="0"/>
              <a:t> </a:t>
            </a:r>
            <a:r>
              <a:rPr lang="en-US" sz="2400" dirty="0"/>
              <a:t>Conflict</a:t>
            </a:r>
            <a:r>
              <a:rPr lang="th-TH" sz="2400" dirty="0"/>
              <a:t> </a:t>
            </a:r>
            <a:r>
              <a:rPr lang="en-US" sz="2400" dirty="0"/>
              <a:t> and</a:t>
            </a:r>
            <a:r>
              <a:rPr lang="th-TH" sz="2400" dirty="0"/>
              <a:t> </a:t>
            </a:r>
            <a:r>
              <a:rPr lang="en-US" sz="2400" dirty="0"/>
              <a:t> Cooperation”</a:t>
            </a:r>
            <a:r>
              <a:rPr lang="th-TH" sz="2400" dirty="0"/>
              <a:t> </a:t>
            </a:r>
            <a:r>
              <a:rPr lang="en-US" sz="2400" dirty="0"/>
              <a:t> refers </a:t>
            </a:r>
            <a:r>
              <a:rPr lang="th-TH" sz="2400" dirty="0"/>
              <a:t> </a:t>
            </a:r>
            <a:r>
              <a:rPr lang="en-US" sz="2400" dirty="0"/>
              <a:t>to </a:t>
            </a:r>
            <a:r>
              <a:rPr lang="th-TH" sz="2400" dirty="0"/>
              <a:t> </a:t>
            </a:r>
            <a:r>
              <a:rPr lang="en-US" sz="2400" dirty="0"/>
              <a:t>the </a:t>
            </a:r>
            <a:r>
              <a:rPr lang="th-TH" sz="2400" dirty="0"/>
              <a:t> </a:t>
            </a:r>
            <a:r>
              <a:rPr lang="en-US" sz="2400" dirty="0"/>
              <a:t>study </a:t>
            </a:r>
            <a:r>
              <a:rPr lang="th-TH" sz="2400" dirty="0"/>
              <a:t> </a:t>
            </a:r>
            <a:r>
              <a:rPr lang="en-US" sz="2400" dirty="0"/>
              <a:t>of</a:t>
            </a:r>
            <a:r>
              <a:rPr lang="th-TH" sz="2400" dirty="0"/>
              <a:t> </a:t>
            </a:r>
            <a:r>
              <a:rPr lang="en-US" sz="2400" dirty="0"/>
              <a:t> how </a:t>
            </a:r>
            <a:r>
              <a:rPr lang="th-TH" sz="2400" dirty="0"/>
              <a:t> </a:t>
            </a:r>
            <a:r>
              <a:rPr lang="en-US" sz="2400" dirty="0"/>
              <a:t>states </a:t>
            </a:r>
            <a:r>
              <a:rPr lang="th-TH" sz="2400" dirty="0"/>
              <a:t> </a:t>
            </a:r>
            <a:r>
              <a:rPr lang="en-US" sz="2400" dirty="0"/>
              <a:t>and</a:t>
            </a:r>
            <a:r>
              <a:rPr lang="th-TH" sz="2400" dirty="0"/>
              <a:t> </a:t>
            </a:r>
            <a:r>
              <a:rPr lang="en-US" sz="2400" dirty="0"/>
              <a:t> global actors engage</a:t>
            </a:r>
            <a:r>
              <a:rPr lang="th-TH" sz="2400" dirty="0"/>
              <a:t> </a:t>
            </a:r>
            <a:r>
              <a:rPr lang="en-US" sz="2400" dirty="0"/>
              <a:t> in</a:t>
            </a:r>
            <a:r>
              <a:rPr lang="th-TH" sz="2400" dirty="0"/>
              <a:t> </a:t>
            </a:r>
            <a:r>
              <a:rPr lang="en-US" sz="2400" dirty="0"/>
              <a:t> both</a:t>
            </a:r>
            <a:r>
              <a:rPr lang="th-TH" sz="2400" dirty="0"/>
              <a:t> </a:t>
            </a:r>
            <a:r>
              <a:rPr lang="en-US" sz="2400" dirty="0"/>
              <a:t> adversarial </a:t>
            </a:r>
            <a:r>
              <a:rPr lang="th-TH" sz="2400" dirty="0"/>
              <a:t> </a:t>
            </a:r>
            <a:r>
              <a:rPr lang="en-US" sz="2400" dirty="0"/>
              <a:t>and </a:t>
            </a:r>
            <a:r>
              <a:rPr lang="th-TH" sz="2400" dirty="0"/>
              <a:t> </a:t>
            </a:r>
            <a:r>
              <a:rPr lang="en-US" sz="2400" dirty="0"/>
              <a:t>collaborative</a:t>
            </a:r>
            <a:r>
              <a:rPr lang="th-TH" sz="2400" dirty="0"/>
              <a:t> </a:t>
            </a:r>
            <a:r>
              <a:rPr lang="en-US" sz="2400" dirty="0"/>
              <a:t> interactions</a:t>
            </a:r>
            <a:r>
              <a:rPr lang="th-TH" sz="2400" dirty="0"/>
              <a:t> </a:t>
            </a:r>
            <a:r>
              <a:rPr lang="en-US" sz="2400" dirty="0"/>
              <a:t> within</a:t>
            </a:r>
            <a:r>
              <a:rPr lang="th-TH" sz="2400" dirty="0"/>
              <a:t> </a:t>
            </a:r>
            <a:r>
              <a:rPr lang="en-US" sz="2400" dirty="0"/>
              <a:t> the</a:t>
            </a:r>
            <a:r>
              <a:rPr lang="th-TH" sz="2400" dirty="0"/>
              <a:t> </a:t>
            </a:r>
            <a:r>
              <a:rPr lang="en-US" sz="2400" dirty="0"/>
              <a:t> international</a:t>
            </a:r>
            <a:r>
              <a:rPr lang="th-TH" sz="2400" dirty="0"/>
              <a:t> </a:t>
            </a:r>
            <a:r>
              <a:rPr lang="en-US" sz="2400" dirty="0"/>
              <a:t> system. It </a:t>
            </a:r>
            <a:r>
              <a:rPr lang="th-TH" sz="2400" dirty="0"/>
              <a:t> </a:t>
            </a:r>
            <a:r>
              <a:rPr lang="en-US" sz="2400" dirty="0"/>
              <a:t>examines</a:t>
            </a:r>
            <a:r>
              <a:rPr lang="th-TH" sz="2400" dirty="0"/>
              <a:t> </a:t>
            </a:r>
            <a:r>
              <a:rPr lang="en-US" sz="2400" dirty="0"/>
              <a:t> the </a:t>
            </a:r>
            <a:r>
              <a:rPr lang="th-TH" sz="2400" dirty="0"/>
              <a:t> </a:t>
            </a:r>
            <a:r>
              <a:rPr lang="en-US" sz="2400" dirty="0"/>
              <a:t>causes</a:t>
            </a:r>
            <a:r>
              <a:rPr lang="th-TH" sz="2400" dirty="0"/>
              <a:t> </a:t>
            </a:r>
            <a:r>
              <a:rPr lang="en-US" sz="2400" dirty="0"/>
              <a:t> of </a:t>
            </a:r>
            <a:r>
              <a:rPr lang="th-TH" sz="2400" dirty="0"/>
              <a:t> </a:t>
            </a:r>
            <a:r>
              <a:rPr lang="en-US" sz="2400" dirty="0"/>
              <a:t>conflicts—such </a:t>
            </a:r>
            <a:r>
              <a:rPr lang="th-TH" sz="2400" dirty="0"/>
              <a:t> </a:t>
            </a:r>
            <a:r>
              <a:rPr lang="en-US" sz="2400" dirty="0"/>
              <a:t>as</a:t>
            </a:r>
            <a:r>
              <a:rPr lang="th-TH" sz="2400" dirty="0"/>
              <a:t> </a:t>
            </a:r>
            <a:r>
              <a:rPr lang="en-US" sz="2400" dirty="0"/>
              <a:t> power struggles,</a:t>
            </a:r>
            <a:r>
              <a:rPr lang="th-TH" sz="2400" dirty="0"/>
              <a:t> </a:t>
            </a:r>
            <a:r>
              <a:rPr lang="en-US" sz="2400" dirty="0"/>
              <a:t> security</a:t>
            </a:r>
            <a:r>
              <a:rPr lang="th-TH" sz="2400" dirty="0"/>
              <a:t> </a:t>
            </a:r>
            <a:r>
              <a:rPr lang="en-US" sz="2400" dirty="0"/>
              <a:t> dilemmas, </a:t>
            </a:r>
            <a:r>
              <a:rPr lang="th-TH" sz="2400" dirty="0"/>
              <a:t> </a:t>
            </a:r>
            <a:r>
              <a:rPr lang="en-US" sz="2400" dirty="0"/>
              <a:t>territorial disputes,</a:t>
            </a:r>
            <a:r>
              <a:rPr lang="th-TH" sz="2400" dirty="0"/>
              <a:t> </a:t>
            </a:r>
            <a:r>
              <a:rPr lang="en-US" sz="2400" dirty="0"/>
              <a:t> and</a:t>
            </a:r>
            <a:r>
              <a:rPr lang="th-TH" sz="2400" dirty="0"/>
              <a:t> </a:t>
            </a:r>
            <a:r>
              <a:rPr lang="en-US" sz="2400" dirty="0"/>
              <a:t> ideological </a:t>
            </a:r>
            <a:r>
              <a:rPr lang="th-TH" sz="2400" dirty="0"/>
              <a:t> </a:t>
            </a:r>
            <a:r>
              <a:rPr lang="en-US" sz="2400" dirty="0"/>
              <a:t>differences—as </a:t>
            </a:r>
            <a:r>
              <a:rPr lang="th-TH" sz="2400" dirty="0"/>
              <a:t> </a:t>
            </a:r>
            <a:r>
              <a:rPr lang="en-US" sz="2400" dirty="0"/>
              <a:t>well </a:t>
            </a:r>
            <a:r>
              <a:rPr lang="th-TH" sz="2400" dirty="0"/>
              <a:t> </a:t>
            </a:r>
            <a:r>
              <a:rPr lang="en-US" sz="2400" dirty="0"/>
              <a:t>as</a:t>
            </a:r>
            <a:r>
              <a:rPr lang="th-TH" sz="2400" dirty="0"/>
              <a:t> </a:t>
            </a:r>
            <a:r>
              <a:rPr lang="en-US" sz="2400" dirty="0"/>
              <a:t> the </a:t>
            </a:r>
            <a:r>
              <a:rPr lang="th-TH" sz="2400" dirty="0"/>
              <a:t> </a:t>
            </a:r>
            <a:r>
              <a:rPr lang="en-US" sz="2400" dirty="0"/>
              <a:t>mechanisms </a:t>
            </a:r>
            <a:r>
              <a:rPr lang="th-TH" sz="2400" dirty="0"/>
              <a:t> </a:t>
            </a:r>
            <a:r>
              <a:rPr lang="en-US" sz="2400" dirty="0"/>
              <a:t>that </a:t>
            </a:r>
            <a:r>
              <a:rPr lang="th-TH" sz="2400" dirty="0"/>
              <a:t> </a:t>
            </a:r>
            <a:r>
              <a:rPr lang="en-US" sz="2400" dirty="0"/>
              <a:t>facilitate </a:t>
            </a:r>
            <a:r>
              <a:rPr lang="th-TH" sz="2400" dirty="0"/>
              <a:t> </a:t>
            </a:r>
            <a:r>
              <a:rPr lang="en-US" sz="2400" dirty="0"/>
              <a:t>cooperation, including</a:t>
            </a:r>
            <a:r>
              <a:rPr lang="th-TH" sz="2400" dirty="0"/>
              <a:t> </a:t>
            </a:r>
            <a:r>
              <a:rPr lang="en-US" sz="2400" dirty="0"/>
              <a:t> diplomacy,</a:t>
            </a:r>
            <a:r>
              <a:rPr lang="th-TH" sz="2400" dirty="0"/>
              <a:t> </a:t>
            </a:r>
            <a:r>
              <a:rPr lang="en-US" sz="2400" dirty="0"/>
              <a:t> treaties,</a:t>
            </a:r>
            <a:r>
              <a:rPr lang="th-TH" sz="2400" dirty="0"/>
              <a:t> </a:t>
            </a:r>
            <a:r>
              <a:rPr lang="en-US" sz="2400" dirty="0"/>
              <a:t> and</a:t>
            </a:r>
            <a:r>
              <a:rPr lang="th-TH" sz="2400" dirty="0"/>
              <a:t> </a:t>
            </a:r>
            <a:r>
              <a:rPr lang="en-US" sz="2400" dirty="0"/>
              <a:t> international</a:t>
            </a:r>
            <a:r>
              <a:rPr lang="th-TH" sz="2400" dirty="0"/>
              <a:t> </a:t>
            </a:r>
            <a:r>
              <a:rPr lang="en-US" sz="2400" dirty="0"/>
              <a:t> institutions. </a:t>
            </a:r>
            <a:r>
              <a:rPr lang="th-TH" sz="2400" dirty="0"/>
              <a:t> </a:t>
            </a:r>
            <a:r>
              <a:rPr lang="en-US" sz="2400" dirty="0"/>
              <a:t>This</a:t>
            </a:r>
            <a:r>
              <a:rPr lang="th-TH" sz="2400" dirty="0"/>
              <a:t> </a:t>
            </a:r>
            <a:r>
              <a:rPr lang="en-US" sz="2400" dirty="0"/>
              <a:t> field </a:t>
            </a:r>
            <a:r>
              <a:rPr lang="th-TH" sz="2400" dirty="0"/>
              <a:t> </a:t>
            </a:r>
            <a:r>
              <a:rPr lang="en-US" sz="2400" dirty="0"/>
              <a:t>analyzes</a:t>
            </a:r>
            <a:r>
              <a:rPr lang="th-TH" sz="2400" dirty="0"/>
              <a:t> </a:t>
            </a:r>
            <a:r>
              <a:rPr lang="en-US" sz="2400" dirty="0"/>
              <a:t> why </a:t>
            </a:r>
            <a:r>
              <a:rPr lang="th-TH" sz="2400" dirty="0"/>
              <a:t> </a:t>
            </a:r>
            <a:r>
              <a:rPr lang="en-US" sz="2400" dirty="0"/>
              <a:t>wars</a:t>
            </a:r>
            <a:r>
              <a:rPr lang="th-TH" sz="2400" dirty="0"/>
              <a:t> </a:t>
            </a:r>
            <a:r>
              <a:rPr lang="en-US" sz="2400" dirty="0"/>
              <a:t> occur, how </a:t>
            </a:r>
            <a:r>
              <a:rPr lang="th-TH" sz="2400" dirty="0"/>
              <a:t> </a:t>
            </a:r>
            <a:r>
              <a:rPr lang="en-US" sz="2400" dirty="0"/>
              <a:t>peace </a:t>
            </a:r>
            <a:r>
              <a:rPr lang="th-TH" sz="2400" dirty="0"/>
              <a:t> </a:t>
            </a:r>
            <a:r>
              <a:rPr lang="en-US" sz="2400" dirty="0"/>
              <a:t>is</a:t>
            </a:r>
            <a:r>
              <a:rPr lang="th-TH" sz="2400" dirty="0"/>
              <a:t> </a:t>
            </a:r>
            <a:r>
              <a:rPr lang="en-US" sz="2400" dirty="0"/>
              <a:t> negotiated,</a:t>
            </a:r>
            <a:r>
              <a:rPr lang="th-TH" sz="2400" dirty="0"/>
              <a:t> </a:t>
            </a:r>
            <a:r>
              <a:rPr lang="en-US" sz="2400" dirty="0"/>
              <a:t> and </a:t>
            </a:r>
            <a:r>
              <a:rPr lang="th-TH" sz="2400" dirty="0"/>
              <a:t> </a:t>
            </a:r>
            <a:r>
              <a:rPr lang="en-US" sz="2400" dirty="0"/>
              <a:t>how </a:t>
            </a:r>
            <a:r>
              <a:rPr lang="th-TH" sz="2400" dirty="0"/>
              <a:t> </a:t>
            </a:r>
            <a:r>
              <a:rPr lang="en-US" sz="2400" dirty="0"/>
              <a:t>collective </a:t>
            </a:r>
            <a:r>
              <a:rPr lang="th-TH" sz="2400" dirty="0"/>
              <a:t> </a:t>
            </a:r>
            <a:r>
              <a:rPr lang="en-US" sz="2400" dirty="0"/>
              <a:t>action </a:t>
            </a:r>
            <a:r>
              <a:rPr lang="th-TH" sz="2400" dirty="0"/>
              <a:t> </a:t>
            </a:r>
            <a:r>
              <a:rPr lang="en-US" sz="2400" dirty="0"/>
              <a:t>emerges </a:t>
            </a:r>
            <a:r>
              <a:rPr lang="th-TH" sz="2400" dirty="0"/>
              <a:t> </a:t>
            </a:r>
            <a:r>
              <a:rPr lang="en-US" sz="2400" dirty="0"/>
              <a:t>in </a:t>
            </a:r>
            <a:r>
              <a:rPr lang="th-TH" sz="2400" dirty="0"/>
              <a:t> </a:t>
            </a:r>
            <a:r>
              <a:rPr lang="en-US" sz="2400" dirty="0"/>
              <a:t>areas</a:t>
            </a:r>
            <a:r>
              <a:rPr lang="th-TH" sz="2400" dirty="0"/>
              <a:t> </a:t>
            </a:r>
            <a:r>
              <a:rPr lang="en-US" sz="2400" dirty="0"/>
              <a:t> like </a:t>
            </a:r>
            <a:r>
              <a:rPr lang="th-TH" sz="2400" dirty="0"/>
              <a:t> </a:t>
            </a:r>
            <a:r>
              <a:rPr lang="en-US" sz="2400" dirty="0"/>
              <a:t>trade, security, </a:t>
            </a:r>
            <a:r>
              <a:rPr lang="th-TH" sz="2400" dirty="0"/>
              <a:t> </a:t>
            </a:r>
            <a:r>
              <a:rPr lang="en-US" sz="2400" dirty="0"/>
              <a:t>and environmental </a:t>
            </a:r>
            <a:r>
              <a:rPr lang="th-TH" sz="2400" dirty="0"/>
              <a:t> </a:t>
            </a:r>
            <a:r>
              <a:rPr lang="en-US" sz="2400" dirty="0"/>
              <a:t>protection.</a:t>
            </a:r>
            <a:r>
              <a:rPr lang="th-TH" sz="2400" dirty="0"/>
              <a:t> </a:t>
            </a:r>
            <a:r>
              <a:rPr lang="en-US" sz="2400" dirty="0"/>
              <a:t> For example, </a:t>
            </a:r>
            <a:r>
              <a:rPr lang="th-TH" sz="2400" dirty="0"/>
              <a:t> </a:t>
            </a:r>
            <a:r>
              <a:rPr lang="en-US" sz="2400" dirty="0"/>
              <a:t>the Russia–Ukraine </a:t>
            </a:r>
            <a:r>
              <a:rPr lang="th-TH" sz="2400" dirty="0"/>
              <a:t> </a:t>
            </a:r>
            <a:r>
              <a:rPr lang="en-US" sz="2400" dirty="0"/>
              <a:t>conflict</a:t>
            </a:r>
            <a:r>
              <a:rPr lang="th-TH" sz="2400" dirty="0"/>
              <a:t> </a:t>
            </a:r>
            <a:r>
              <a:rPr lang="en-US" sz="2400" dirty="0"/>
              <a:t> illustrates</a:t>
            </a:r>
            <a:r>
              <a:rPr lang="th-TH" sz="2400" dirty="0"/>
              <a:t> </a:t>
            </a:r>
            <a:r>
              <a:rPr lang="en-US" sz="2400" dirty="0"/>
              <a:t> geopolitical</a:t>
            </a:r>
            <a:r>
              <a:rPr lang="th-TH" sz="2400" dirty="0"/>
              <a:t> </a:t>
            </a:r>
            <a:r>
              <a:rPr lang="en-US" sz="2400" dirty="0"/>
              <a:t> rivalry, while </a:t>
            </a:r>
            <a:r>
              <a:rPr lang="th-TH" sz="2400" dirty="0"/>
              <a:t> </a:t>
            </a:r>
            <a:r>
              <a:rPr lang="en-US" sz="2400" dirty="0"/>
              <a:t>the </a:t>
            </a:r>
            <a:r>
              <a:rPr lang="th-TH" sz="2400" dirty="0"/>
              <a:t> </a:t>
            </a:r>
            <a:r>
              <a:rPr lang="en-US" sz="2400" dirty="0"/>
              <a:t>Paris</a:t>
            </a:r>
            <a:r>
              <a:rPr lang="th-TH" sz="2400" dirty="0"/>
              <a:t> </a:t>
            </a:r>
            <a:r>
              <a:rPr lang="en-US" sz="2400" dirty="0"/>
              <a:t> Agreement </a:t>
            </a:r>
            <a:r>
              <a:rPr lang="th-TH" sz="2400" dirty="0"/>
              <a:t> </a:t>
            </a:r>
            <a:r>
              <a:rPr lang="en-US" sz="2400" dirty="0"/>
              <a:t>demonstrates</a:t>
            </a:r>
            <a:r>
              <a:rPr lang="th-TH" sz="2400" dirty="0"/>
              <a:t> </a:t>
            </a:r>
            <a:r>
              <a:rPr lang="en-US" sz="2400" dirty="0"/>
              <a:t> global </a:t>
            </a:r>
            <a:r>
              <a:rPr lang="th-TH" sz="2400" dirty="0"/>
              <a:t> </a:t>
            </a:r>
            <a:r>
              <a:rPr lang="en-US" sz="2400" dirty="0"/>
              <a:t>cooperation</a:t>
            </a:r>
            <a:r>
              <a:rPr lang="th-TH" sz="2400" dirty="0"/>
              <a:t>  </a:t>
            </a:r>
            <a:r>
              <a:rPr lang="en-US" sz="2400" dirty="0"/>
              <a:t>on </a:t>
            </a:r>
            <a:r>
              <a:rPr lang="th-TH" sz="2400" dirty="0"/>
              <a:t> </a:t>
            </a:r>
            <a:r>
              <a:rPr lang="en-US" sz="2400" dirty="0"/>
              <a:t>climate</a:t>
            </a:r>
            <a:r>
              <a:rPr lang="th-TH" sz="2400" dirty="0"/>
              <a:t> </a:t>
            </a:r>
            <a:r>
              <a:rPr lang="en-US" sz="2400" dirty="0"/>
              <a:t> change. </a:t>
            </a:r>
            <a:r>
              <a:rPr lang="th-TH" sz="2400" dirty="0"/>
              <a:t> </a:t>
            </a:r>
            <a:r>
              <a:rPr lang="en-US" sz="2400" dirty="0"/>
              <a:t>Overall,</a:t>
            </a:r>
            <a:r>
              <a:rPr lang="th-TH" sz="2400" dirty="0"/>
              <a:t> </a:t>
            </a:r>
            <a:r>
              <a:rPr lang="en-US" sz="2400" dirty="0"/>
              <a:t> the concept </a:t>
            </a:r>
            <a:r>
              <a:rPr lang="th-TH" sz="2400" dirty="0"/>
              <a:t> </a:t>
            </a:r>
            <a:r>
              <a:rPr lang="en-US" sz="2400" dirty="0"/>
              <a:t>highlights </a:t>
            </a:r>
            <a:r>
              <a:rPr lang="th-TH" sz="2400" dirty="0"/>
              <a:t> </a:t>
            </a:r>
            <a:r>
              <a:rPr lang="en-US" sz="2400" dirty="0"/>
              <a:t>the</a:t>
            </a:r>
            <a:r>
              <a:rPr lang="th-TH" sz="2400" dirty="0"/>
              <a:t> </a:t>
            </a:r>
            <a:r>
              <a:rPr lang="en-US" sz="2400" dirty="0"/>
              <a:t> dual </a:t>
            </a:r>
            <a:r>
              <a:rPr lang="th-TH" sz="2400" dirty="0"/>
              <a:t> </a:t>
            </a:r>
            <a:r>
              <a:rPr lang="en-US" sz="2400" dirty="0"/>
              <a:t>nature </a:t>
            </a:r>
            <a:r>
              <a:rPr lang="th-TH" sz="2400" dirty="0"/>
              <a:t> </a:t>
            </a:r>
            <a:r>
              <a:rPr lang="en-US" sz="2400" dirty="0"/>
              <a:t>of </a:t>
            </a:r>
            <a:r>
              <a:rPr lang="th-TH" sz="2400" dirty="0"/>
              <a:t> </a:t>
            </a:r>
            <a:r>
              <a:rPr lang="en-US" sz="2400" dirty="0"/>
              <a:t>international </a:t>
            </a:r>
            <a:r>
              <a:rPr lang="th-TH" sz="2400" dirty="0"/>
              <a:t> </a:t>
            </a:r>
            <a:r>
              <a:rPr lang="en-US" sz="2400" dirty="0"/>
              <a:t>relations, </a:t>
            </a:r>
            <a:r>
              <a:rPr lang="th-TH" sz="2400" dirty="0"/>
              <a:t> </a:t>
            </a:r>
            <a:r>
              <a:rPr lang="en-US" sz="2400" dirty="0"/>
              <a:t>shaped </a:t>
            </a:r>
            <a:r>
              <a:rPr lang="th-TH" sz="2400" dirty="0"/>
              <a:t> </a:t>
            </a:r>
            <a:r>
              <a:rPr lang="en-US" sz="2400" dirty="0"/>
              <a:t>by</a:t>
            </a:r>
            <a:r>
              <a:rPr lang="th-TH" sz="2400" dirty="0"/>
              <a:t> </a:t>
            </a:r>
            <a:r>
              <a:rPr lang="en-US" sz="2400" dirty="0"/>
              <a:t> both</a:t>
            </a:r>
            <a:r>
              <a:rPr lang="th-TH" sz="2400" dirty="0"/>
              <a:t> </a:t>
            </a:r>
            <a:r>
              <a:rPr lang="en-US" sz="2400" dirty="0"/>
              <a:t> competition</a:t>
            </a:r>
            <a:r>
              <a:rPr lang="th-TH" sz="2400" dirty="0"/>
              <a:t> </a:t>
            </a:r>
            <a:r>
              <a:rPr lang="en-US" sz="2400" dirty="0"/>
              <a:t> and interdependence.</a:t>
            </a:r>
          </a:p>
          <a:p>
            <a:pPr marL="0" indent="0" algn="l">
              <a:lnSpc>
                <a:spcPct val="150000"/>
              </a:lnSpc>
              <a:buNone/>
            </a:pPr>
            <a:endParaRPr lang="th-TH" sz="2800" b="1" kern="0" spc="-40" dirty="0">
              <a:solidFill>
                <a:srgbClr val="CC0066"/>
              </a:solidFill>
              <a:latin typeface="adonis-web" pitchFamily="34" charset="0"/>
              <a:ea typeface="adonis-web" pitchFamily="34" charset="-122"/>
              <a:cs typeface="adonis-web" pitchFamily="34" charset="-120"/>
            </a:endParaRPr>
          </a:p>
          <a:p>
            <a:pPr marL="0" indent="0" algn="l">
              <a:lnSpc>
                <a:spcPct val="150000"/>
              </a:lnSpc>
              <a:buNone/>
            </a:pPr>
            <a:endParaRPr lang="th-TH" sz="2800" b="1" kern="0" spc="-40" dirty="0">
              <a:solidFill>
                <a:srgbClr val="CC0066"/>
              </a:solidFill>
              <a:latin typeface="adonis-web" pitchFamily="34" charset="0"/>
              <a:ea typeface="adonis-web" pitchFamily="34" charset="-122"/>
              <a:cs typeface="adonis-web" pitchFamily="34" charset="-120"/>
            </a:endParaRPr>
          </a:p>
          <a:p>
            <a:pPr marL="0" indent="0" algn="l">
              <a:lnSpc>
                <a:spcPct val="150000"/>
              </a:lnSpc>
              <a:buNone/>
            </a:pPr>
            <a:endParaRPr lang="th-TH" sz="2800" b="1" kern="0" spc="-40" dirty="0">
              <a:solidFill>
                <a:srgbClr val="CC0066"/>
              </a:solidFill>
              <a:latin typeface="adonis-web" pitchFamily="34" charset="0"/>
              <a:ea typeface="adonis-web" pitchFamily="34" charset="-122"/>
            </a:endParaRPr>
          </a:p>
          <a:p>
            <a:pPr marL="0" indent="0" algn="l">
              <a:lnSpc>
                <a:spcPts val="2506"/>
              </a:lnSpc>
              <a:buNone/>
            </a:pPr>
            <a:endParaRPr lang="th-TH" sz="2800" b="1" kern="0" spc="-40" dirty="0">
              <a:solidFill>
                <a:srgbClr val="CC0066"/>
              </a:solidFill>
              <a:latin typeface="adonis-web" pitchFamily="34" charset="0"/>
              <a:ea typeface="adonis-web" pitchFamily="34" charset="-122"/>
            </a:endParaRPr>
          </a:p>
        </p:txBody>
      </p:sp>
      <p:sp>
        <p:nvSpPr>
          <p:cNvPr id="7" name="Text 3"/>
          <p:cNvSpPr/>
          <p:nvPr/>
        </p:nvSpPr>
        <p:spPr>
          <a:xfrm>
            <a:off x="1676401" y="4789644"/>
            <a:ext cx="11836400" cy="6995955"/>
          </a:xfrm>
          <a:prstGeom prst="rect">
            <a:avLst/>
          </a:prstGeom>
          <a:noFill/>
          <a:ln/>
        </p:spPr>
        <p:txBody>
          <a:bodyPr wrap="square" rtlCol="0" anchor="t"/>
          <a:lstStyle/>
          <a:p>
            <a:pPr marL="0" indent="0" algn="l">
              <a:lnSpc>
                <a:spcPct val="150000"/>
              </a:lnSpc>
              <a:buNone/>
            </a:pPr>
            <a:r>
              <a:rPr lang="th-TH" sz="2000" b="1" kern="0" spc="-32" dirty="0">
                <a:solidFill>
                  <a:srgbClr val="272525"/>
                </a:solidFill>
                <a:latin typeface="Source Sans Pro" pitchFamily="34" charset="0"/>
                <a:ea typeface="Source Sans Pro" pitchFamily="34" charset="-122"/>
                <a:cs typeface="Source Sans Pro" pitchFamily="34" charset="-120"/>
              </a:rPr>
              <a:t> 	</a:t>
            </a:r>
            <a:r>
              <a:rPr lang="en-US" sz="2000" b="1" kern="0" spc="-32" dirty="0">
                <a:solidFill>
                  <a:srgbClr val="272525"/>
                </a:solidFill>
                <a:latin typeface="Source Sans Pro" pitchFamily="34" charset="0"/>
                <a:ea typeface="Source Sans Pro" pitchFamily="34" charset="-122"/>
                <a:cs typeface="Source Sans Pro" pitchFamily="34" charset="-120"/>
              </a:rPr>
              <a:t>Exploring the causes of international conflict involves analyzing the political, economic, and ideological factors that drive tensions between states. This also includes a discussion of conflict-resolution mechanisms and pathways to cooperation, such as diplomacy, negotiation, mediation, and the development of international norms and institutions that facilitate peaceful interactions.</a:t>
            </a:r>
          </a:p>
          <a:p>
            <a:pPr marL="0" indent="0" algn="l">
              <a:lnSpc>
                <a:spcPts val="2566"/>
              </a:lnSpc>
              <a:buNone/>
            </a:pPr>
            <a:r>
              <a:rPr lang="th-TH" sz="1604" dirty="0"/>
              <a:t>  </a:t>
            </a:r>
            <a:endParaRPr lang="en-US" sz="1604" dirty="0"/>
          </a:p>
        </p:txBody>
      </p:sp>
      <p:sp>
        <p:nvSpPr>
          <p:cNvPr id="9" name="Text 4"/>
          <p:cNvSpPr/>
          <p:nvPr/>
        </p:nvSpPr>
        <p:spPr>
          <a:xfrm>
            <a:off x="7467838" y="4133969"/>
            <a:ext cx="4400907" cy="636508"/>
          </a:xfrm>
          <a:prstGeom prst="rect">
            <a:avLst/>
          </a:prstGeom>
          <a:noFill/>
          <a:ln/>
        </p:spPr>
        <p:txBody>
          <a:bodyPr wrap="square" rtlCol="0" anchor="t"/>
          <a:lstStyle/>
          <a:p>
            <a:pPr marL="0" indent="0" algn="l">
              <a:lnSpc>
                <a:spcPts val="2506"/>
              </a:lnSpc>
              <a:buNone/>
            </a:pPr>
            <a:endParaRPr lang="en-US" sz="2000" dirty="0"/>
          </a:p>
        </p:txBody>
      </p:sp>
      <p:sp>
        <p:nvSpPr>
          <p:cNvPr id="10" name="Text 5"/>
          <p:cNvSpPr/>
          <p:nvPr/>
        </p:nvSpPr>
        <p:spPr>
          <a:xfrm>
            <a:off x="7467838" y="4892635"/>
            <a:ext cx="4400907" cy="1303496"/>
          </a:xfrm>
          <a:prstGeom prst="rect">
            <a:avLst/>
          </a:prstGeom>
          <a:noFill/>
          <a:ln/>
        </p:spPr>
        <p:txBody>
          <a:bodyPr wrap="square" rtlCol="0" anchor="t"/>
          <a:lstStyle/>
          <a:p>
            <a:pPr marL="0" indent="0" algn="l">
              <a:lnSpc>
                <a:spcPts val="2566"/>
              </a:lnSpc>
              <a:buNone/>
            </a:pPr>
            <a:endParaRPr lang="en-US" sz="1604" dirty="0"/>
          </a:p>
        </p:txBody>
      </p:sp>
      <p:sp>
        <p:nvSpPr>
          <p:cNvPr id="11" name="Text 6"/>
          <p:cNvSpPr/>
          <p:nvPr/>
        </p:nvSpPr>
        <p:spPr>
          <a:xfrm>
            <a:off x="2761536" y="6425208"/>
            <a:ext cx="9107210" cy="683266"/>
          </a:xfrm>
          <a:prstGeom prst="rect">
            <a:avLst/>
          </a:prstGeom>
          <a:noFill/>
          <a:ln/>
        </p:spPr>
        <p:txBody>
          <a:bodyPr wrap="none" rtlCol="0" anchor="t"/>
          <a:lstStyle/>
          <a:p>
            <a:pPr marL="0" indent="0">
              <a:lnSpc>
                <a:spcPts val="2566"/>
              </a:lnSpc>
              <a:buNone/>
            </a:pPr>
            <a:endParaRPr lang="th-TH" sz="2000" b="1" kern="0" spc="-32" dirty="0">
              <a:solidFill>
                <a:srgbClr val="272525"/>
              </a:solidFill>
              <a:latin typeface="adonis-web"/>
              <a:ea typeface="Source Sans Pro" pitchFamily="34" charset="-122"/>
              <a:cs typeface="Source Sans Pro" pitchFamily="34" charset="-120"/>
            </a:endParaRPr>
          </a:p>
          <a:p>
            <a:pPr marL="0" indent="0">
              <a:lnSpc>
                <a:spcPts val="2566"/>
              </a:lnSpc>
              <a:buNone/>
            </a:pPr>
            <a:endParaRPr lang="en-US" sz="2000" dirty="0">
              <a:latin typeface="adonis-web"/>
            </a:endParaRPr>
          </a:p>
        </p:txBody>
      </p:sp>
      <p:sp>
        <p:nvSpPr>
          <p:cNvPr id="12" name="Text 7"/>
          <p:cNvSpPr/>
          <p:nvPr/>
        </p:nvSpPr>
        <p:spPr>
          <a:xfrm>
            <a:off x="2912533" y="7179733"/>
            <a:ext cx="8956212" cy="978608"/>
          </a:xfrm>
          <a:prstGeom prst="rect">
            <a:avLst/>
          </a:prstGeom>
          <a:noFill/>
          <a:ln/>
        </p:spPr>
        <p:txBody>
          <a:bodyPr wrap="square" rtlCol="0" anchor="t"/>
          <a:lstStyle/>
          <a:p>
            <a:pPr marL="0" indent="0">
              <a:lnSpc>
                <a:spcPts val="2566"/>
              </a:lnSpc>
              <a:buNone/>
            </a:pPr>
            <a:endParaRPr lang="th-TH" sz="1604" kern="0" spc="-32" dirty="0">
              <a:solidFill>
                <a:srgbClr val="272525"/>
              </a:solidFill>
              <a:highlight>
                <a:srgbClr val="F5E7FD"/>
              </a:highlight>
              <a:latin typeface="Source Sans Pro" panose="020B0503030403020204" pitchFamily="34" charset="0"/>
              <a:ea typeface="Source Sans Pro" panose="020B0503030403020204" pitchFamily="34" charset="0"/>
              <a:cs typeface="Consolas" pitchFamily="34" charset="-12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F2259-E5C8-C1BE-A109-B0296BB7EEB9}"/>
              </a:ext>
            </a:extLst>
          </p:cNvPr>
          <p:cNvPicPr>
            <a:picLocks noChangeAspect="1"/>
          </p:cNvPicPr>
          <p:nvPr/>
        </p:nvPicPr>
        <p:blipFill>
          <a:blip r:embed="rId2"/>
          <a:stretch>
            <a:fillRect/>
          </a:stretch>
        </p:blipFill>
        <p:spPr>
          <a:xfrm>
            <a:off x="1862667" y="685800"/>
            <a:ext cx="10888134" cy="2595282"/>
          </a:xfrm>
          <a:prstGeom prst="rect">
            <a:avLst/>
          </a:prstGeom>
        </p:spPr>
      </p:pic>
      <p:sp>
        <p:nvSpPr>
          <p:cNvPr id="4" name="TextBox 3">
            <a:extLst>
              <a:ext uri="{FF2B5EF4-FFF2-40B4-BE49-F238E27FC236}">
                <a16:creationId xmlns:a16="http://schemas.microsoft.com/office/drawing/2014/main" id="{09B56285-D776-748F-7D0F-467F9C99BE97}"/>
              </a:ext>
            </a:extLst>
          </p:cNvPr>
          <p:cNvSpPr txBox="1"/>
          <p:nvPr/>
        </p:nvSpPr>
        <p:spPr>
          <a:xfrm>
            <a:off x="3877733" y="3423847"/>
            <a:ext cx="7315200" cy="523220"/>
          </a:xfrm>
          <a:prstGeom prst="rect">
            <a:avLst/>
          </a:prstGeom>
          <a:noFill/>
        </p:spPr>
        <p:txBody>
          <a:bodyPr wrap="square">
            <a:spAutoFit/>
          </a:bodyPr>
          <a:lstStyle/>
          <a:p>
            <a:r>
              <a:rPr lang="en-US" sz="2800" dirty="0"/>
              <a:t>                           </a:t>
            </a:r>
            <a:r>
              <a:rPr lang="en-US" sz="2800" b="1" dirty="0">
                <a:solidFill>
                  <a:srgbClr val="CC0066"/>
                </a:solidFill>
              </a:rPr>
              <a:t>Global   Governance</a:t>
            </a:r>
          </a:p>
        </p:txBody>
      </p:sp>
      <p:sp>
        <p:nvSpPr>
          <p:cNvPr id="6" name="TextBox 5">
            <a:extLst>
              <a:ext uri="{FF2B5EF4-FFF2-40B4-BE49-F238E27FC236}">
                <a16:creationId xmlns:a16="http://schemas.microsoft.com/office/drawing/2014/main" id="{7378ED8B-1AF0-1DAE-F18E-1000992874F6}"/>
              </a:ext>
            </a:extLst>
          </p:cNvPr>
          <p:cNvSpPr txBox="1"/>
          <p:nvPr/>
        </p:nvSpPr>
        <p:spPr>
          <a:xfrm>
            <a:off x="1504328" y="3947067"/>
            <a:ext cx="11604812" cy="3913059"/>
          </a:xfrm>
          <a:prstGeom prst="rect">
            <a:avLst/>
          </a:prstGeom>
          <a:noFill/>
        </p:spPr>
        <p:txBody>
          <a:bodyPr wrap="square">
            <a:spAutoFit/>
          </a:bodyPr>
          <a:lstStyle/>
          <a:p>
            <a:pPr>
              <a:lnSpc>
                <a:spcPct val="150000"/>
              </a:lnSpc>
            </a:pPr>
            <a:r>
              <a:rPr lang="th-TH" sz="2400" dirty="0"/>
              <a:t>          </a:t>
            </a:r>
            <a:r>
              <a:rPr lang="en-US" sz="2400" b="1" dirty="0"/>
              <a:t>Analyzing the role of international institutions—such as the United Nations and the World Trade Organization—in global governance involves examining how these organizations shape international norms, coordinate state behavior, and provide mechanisms for managing global issues. It also requires discussing the challenges and effectiveness of global governance, including questions of institutional legitimacy, unequal power relations, enforcement limitations, and the capacity of these institutions to respond to complex and evolving transnational problems</a:t>
            </a:r>
          </a:p>
        </p:txBody>
      </p:sp>
    </p:spTree>
    <p:extLst>
      <p:ext uri="{BB962C8B-B14F-4D97-AF65-F5344CB8AC3E}">
        <p14:creationId xmlns:p14="http://schemas.microsoft.com/office/powerpoint/2010/main" val="139780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1049867" y="0"/>
            <a:ext cx="14630400" cy="8229600"/>
          </a:xfrm>
          <a:prstGeom prst="rect">
            <a:avLst/>
          </a:prstGeom>
        </p:spPr>
      </p:pic>
      <p:sp>
        <p:nvSpPr>
          <p:cNvPr id="6" name="Text 2"/>
          <p:cNvSpPr/>
          <p:nvPr/>
        </p:nvSpPr>
        <p:spPr>
          <a:xfrm>
            <a:off x="2348389" y="1060252"/>
            <a:ext cx="9933503" cy="355402"/>
          </a:xfrm>
          <a:prstGeom prst="rect">
            <a:avLst/>
          </a:prstGeom>
          <a:noFill/>
          <a:ln/>
        </p:spPr>
        <p:txBody>
          <a:bodyPr wrap="none" rtlCol="0" anchor="t"/>
          <a:lstStyle/>
          <a:p>
            <a:pPr marL="0" indent="0">
              <a:lnSpc>
                <a:spcPts val="2799"/>
              </a:lnSpc>
              <a:buNone/>
            </a:pPr>
            <a:endParaRPr lang="en-US" sz="1750" dirty="0"/>
          </a:p>
        </p:txBody>
      </p:sp>
      <p:sp>
        <p:nvSpPr>
          <p:cNvPr id="7" name="Text 3"/>
          <p:cNvSpPr/>
          <p:nvPr/>
        </p:nvSpPr>
        <p:spPr>
          <a:xfrm>
            <a:off x="2348389" y="1665565"/>
            <a:ext cx="9933503" cy="355402"/>
          </a:xfrm>
          <a:prstGeom prst="rect">
            <a:avLst/>
          </a:prstGeom>
          <a:noFill/>
          <a:ln/>
        </p:spPr>
        <p:txBody>
          <a:bodyPr wrap="none" rtlCol="0" anchor="t"/>
          <a:lstStyle/>
          <a:p>
            <a:pPr marL="0" indent="0">
              <a:lnSpc>
                <a:spcPts val="2799"/>
              </a:lnSpc>
              <a:buNone/>
            </a:pPr>
            <a:endParaRPr lang="en-US" sz="1750" dirty="0"/>
          </a:p>
        </p:txBody>
      </p:sp>
      <p:sp>
        <p:nvSpPr>
          <p:cNvPr id="8" name="Text 4"/>
          <p:cNvSpPr/>
          <p:nvPr/>
        </p:nvSpPr>
        <p:spPr>
          <a:xfrm>
            <a:off x="2348389" y="2270879"/>
            <a:ext cx="9933503" cy="355402"/>
          </a:xfrm>
          <a:prstGeom prst="rect">
            <a:avLst/>
          </a:prstGeom>
          <a:noFill/>
          <a:ln/>
        </p:spPr>
        <p:txBody>
          <a:bodyPr wrap="none" rtlCol="0" anchor="t"/>
          <a:lstStyle/>
          <a:p>
            <a:pPr marL="0" indent="0">
              <a:lnSpc>
                <a:spcPts val="2799"/>
              </a:lnSpc>
              <a:buNone/>
            </a:pPr>
            <a:endParaRPr lang="en-US" sz="1750" dirty="0"/>
          </a:p>
        </p:txBody>
      </p:sp>
      <p:sp>
        <p:nvSpPr>
          <p:cNvPr id="9" name="Text 5"/>
          <p:cNvSpPr/>
          <p:nvPr/>
        </p:nvSpPr>
        <p:spPr>
          <a:xfrm>
            <a:off x="2348389" y="2876193"/>
            <a:ext cx="9933503" cy="355402"/>
          </a:xfrm>
          <a:prstGeom prst="rect">
            <a:avLst/>
          </a:prstGeom>
          <a:noFill/>
          <a:ln/>
        </p:spPr>
        <p:txBody>
          <a:bodyPr wrap="none" rtlCol="0" anchor="t"/>
          <a:lstStyle/>
          <a:p>
            <a:pPr marL="0" indent="0">
              <a:lnSpc>
                <a:spcPts val="2799"/>
              </a:lnSpc>
              <a:buNone/>
            </a:pPr>
            <a:endParaRPr lang="en-US" sz="1750" dirty="0"/>
          </a:p>
        </p:txBody>
      </p:sp>
      <p:sp>
        <p:nvSpPr>
          <p:cNvPr id="10" name="Text 6"/>
          <p:cNvSpPr/>
          <p:nvPr/>
        </p:nvSpPr>
        <p:spPr>
          <a:xfrm>
            <a:off x="2348389" y="3564850"/>
            <a:ext cx="9420278" cy="1227283"/>
          </a:xfrm>
          <a:prstGeom prst="rect">
            <a:avLst/>
          </a:prstGeom>
          <a:noFill/>
          <a:ln/>
        </p:spPr>
        <p:txBody>
          <a:bodyPr wrap="none" rtlCol="0" anchor="t"/>
          <a:lstStyle/>
          <a:p>
            <a:pPr marL="0" indent="0">
              <a:lnSpc>
                <a:spcPts val="5468"/>
              </a:lnSpc>
              <a:buNone/>
            </a:pPr>
            <a:r>
              <a:rPr lang="th-TH" sz="4400" b="1" kern="0" spc="-87" dirty="0">
                <a:solidFill>
                  <a:srgbClr val="FF75D3"/>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Section</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3</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​​Trade </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management</a:t>
            </a:r>
            <a:r>
              <a:rPr lang="th-TH" sz="4400" b="1" kern="0" spc="-87" dirty="0">
                <a:solidFill>
                  <a:srgbClr val="002060"/>
                </a:solidFill>
                <a:latin typeface="adonis-web" pitchFamily="34" charset="0"/>
                <a:ea typeface="adonis-web" pitchFamily="34" charset="-122"/>
                <a:cs typeface="adonis-web" pitchFamily="34" charset="-120"/>
              </a:rPr>
              <a:t> </a:t>
            </a:r>
            <a:endParaRPr lang="en-US" sz="4400" dirty="0">
              <a:solidFill>
                <a:srgbClr val="002060"/>
              </a:solidFill>
            </a:endParaRPr>
          </a:p>
        </p:txBody>
      </p:sp>
      <p:sp>
        <p:nvSpPr>
          <p:cNvPr id="11" name="Text 7"/>
          <p:cNvSpPr/>
          <p:nvPr/>
        </p:nvSpPr>
        <p:spPr>
          <a:xfrm>
            <a:off x="2348389" y="4592479"/>
            <a:ext cx="9933503" cy="355402"/>
          </a:xfrm>
          <a:prstGeom prst="rect">
            <a:avLst/>
          </a:prstGeom>
          <a:noFill/>
          <a:ln/>
        </p:spPr>
        <p:txBody>
          <a:bodyPr wrap="none" rtlCol="0" anchor="t"/>
          <a:lstStyle/>
          <a:p>
            <a:pPr marL="0" indent="0">
              <a:lnSpc>
                <a:spcPts val="2799"/>
              </a:lnSpc>
              <a:buNone/>
            </a:pPr>
            <a:endParaRPr lang="en-US" sz="1750" dirty="0"/>
          </a:p>
        </p:txBody>
      </p:sp>
      <p:sp>
        <p:nvSpPr>
          <p:cNvPr id="12" name="Text 8"/>
          <p:cNvSpPr/>
          <p:nvPr/>
        </p:nvSpPr>
        <p:spPr>
          <a:xfrm>
            <a:off x="2348389" y="5197793"/>
            <a:ext cx="9933503" cy="355402"/>
          </a:xfrm>
          <a:prstGeom prst="rect">
            <a:avLst/>
          </a:prstGeom>
          <a:noFill/>
          <a:ln/>
        </p:spPr>
        <p:txBody>
          <a:bodyPr wrap="none" rtlCol="0" anchor="t"/>
          <a:lstStyle/>
          <a:p>
            <a:pPr marL="0" indent="0">
              <a:lnSpc>
                <a:spcPts val="2799"/>
              </a:lnSpc>
              <a:buNone/>
            </a:pPr>
            <a:endParaRPr lang="en-US" sz="1750" dirty="0"/>
          </a:p>
        </p:txBody>
      </p:sp>
      <p:sp>
        <p:nvSpPr>
          <p:cNvPr id="13" name="Text 9"/>
          <p:cNvSpPr/>
          <p:nvPr/>
        </p:nvSpPr>
        <p:spPr>
          <a:xfrm>
            <a:off x="2348389" y="5803106"/>
            <a:ext cx="9933503" cy="355402"/>
          </a:xfrm>
          <a:prstGeom prst="rect">
            <a:avLst/>
          </a:prstGeom>
          <a:noFill/>
          <a:ln/>
        </p:spPr>
        <p:txBody>
          <a:bodyPr wrap="none" rtlCol="0" anchor="t"/>
          <a:lstStyle/>
          <a:p>
            <a:pPr marL="0" indent="0">
              <a:lnSpc>
                <a:spcPts val="2799"/>
              </a:lnSpc>
              <a:buNone/>
            </a:pPr>
            <a:endParaRPr lang="en-US" sz="1750" dirty="0"/>
          </a:p>
        </p:txBody>
      </p:sp>
      <p:sp>
        <p:nvSpPr>
          <p:cNvPr id="14" name="Text 10"/>
          <p:cNvSpPr/>
          <p:nvPr/>
        </p:nvSpPr>
        <p:spPr>
          <a:xfrm>
            <a:off x="2348389" y="6408420"/>
            <a:ext cx="9933503" cy="355402"/>
          </a:xfrm>
          <a:prstGeom prst="rect">
            <a:avLst/>
          </a:prstGeom>
          <a:noFill/>
          <a:ln/>
        </p:spPr>
        <p:txBody>
          <a:bodyPr wrap="none" rtlCol="0" anchor="t"/>
          <a:lstStyle/>
          <a:p>
            <a:pPr marL="0" indent="0">
              <a:lnSpc>
                <a:spcPts val="2799"/>
              </a:lnSpc>
              <a:buNone/>
            </a:pPr>
            <a:endParaRPr lang="en-US" sz="1750" dirty="0"/>
          </a:p>
        </p:txBody>
      </p:sp>
      <p:sp>
        <p:nvSpPr>
          <p:cNvPr id="15" name="Text 11"/>
          <p:cNvSpPr/>
          <p:nvPr/>
        </p:nvSpPr>
        <p:spPr>
          <a:xfrm>
            <a:off x="2348389" y="7013734"/>
            <a:ext cx="9933503" cy="355402"/>
          </a:xfrm>
          <a:prstGeom prst="rect">
            <a:avLst/>
          </a:prstGeom>
          <a:noFill/>
          <a:ln/>
        </p:spPr>
        <p:txBody>
          <a:bodyPr wrap="none" rtlCol="0" anchor="t"/>
          <a:lstStyle/>
          <a:p>
            <a:pPr marL="0" indent="0">
              <a:lnSpc>
                <a:spcPts val="2799"/>
              </a:lnSpc>
              <a:buNone/>
            </a:pPr>
            <a:endParaRPr lang="en-US" sz="175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270933" y="279321"/>
            <a:ext cx="14630400" cy="8229600"/>
          </a:xfrm>
          <a:prstGeom prst="rect">
            <a:avLst/>
          </a:prstGeom>
          <a:solidFill>
            <a:srgbClr val="FFFFFF">
              <a:alpha val="75000"/>
            </a:srgbClr>
          </a:solidFill>
          <a:ln/>
        </p:spPr>
        <p:txBody>
          <a:bodyPr/>
          <a:lstStyle/>
          <a:p>
            <a:endParaRPr lang="en-US" dirty="0"/>
          </a:p>
        </p:txBody>
      </p:sp>
      <p:pic>
        <p:nvPicPr>
          <p:cNvPr id="4" name="Image 1" descr="preencoded.png"/>
          <p:cNvPicPr>
            <a:picLocks noChangeAspect="1"/>
          </p:cNvPicPr>
          <p:nvPr/>
        </p:nvPicPr>
        <p:blipFill>
          <a:blip r:embed="rId4"/>
          <a:stretch>
            <a:fillRect/>
          </a:stretch>
        </p:blipFill>
        <p:spPr>
          <a:xfrm>
            <a:off x="0" y="474133"/>
            <a:ext cx="4071468" cy="7755466"/>
          </a:xfrm>
          <a:prstGeom prst="rect">
            <a:avLst/>
          </a:prstGeom>
        </p:spPr>
      </p:pic>
      <p:sp>
        <p:nvSpPr>
          <p:cNvPr id="5" name="Text 1"/>
          <p:cNvSpPr/>
          <p:nvPr/>
        </p:nvSpPr>
        <p:spPr>
          <a:xfrm>
            <a:off x="5015753" y="1097756"/>
            <a:ext cx="7167282" cy="694373"/>
          </a:xfrm>
          <a:prstGeom prst="rect">
            <a:avLst/>
          </a:prstGeom>
          <a:noFill/>
          <a:ln/>
        </p:spPr>
        <p:txBody>
          <a:bodyPr wrap="none" rtlCol="0" anchor="t"/>
          <a:lstStyle/>
          <a:p>
            <a:pPr marL="0" indent="0">
              <a:lnSpc>
                <a:spcPts val="5468"/>
              </a:lnSpc>
              <a:buNone/>
            </a:pPr>
            <a:r>
              <a:rPr lang="th-TH" sz="4400" b="1" kern="0" spc="-87" dirty="0">
                <a:solidFill>
                  <a:srgbClr val="FF75D3"/>
                </a:solidFill>
                <a:latin typeface="adonis-web" pitchFamily="34" charset="0"/>
                <a:ea typeface="adonis-web" pitchFamily="34" charset="-122"/>
                <a:cs typeface="adonis-web" pitchFamily="34" charset="-120"/>
              </a:rPr>
              <a:t>                 </a:t>
            </a:r>
            <a:r>
              <a:rPr lang="en-US" sz="4000" b="1" kern="0" spc="-87" dirty="0">
                <a:solidFill>
                  <a:srgbClr val="CC0066"/>
                </a:solidFill>
                <a:latin typeface="adonis-web" pitchFamily="34" charset="0"/>
                <a:ea typeface="adonis-web" pitchFamily="34" charset="-122"/>
                <a:cs typeface="adonis-web" pitchFamily="34" charset="-120"/>
              </a:rPr>
              <a:t>Trade  management (1)</a:t>
            </a:r>
            <a:endParaRPr lang="en-US" sz="4000" dirty="0">
              <a:solidFill>
                <a:srgbClr val="CC0066"/>
              </a:solidFill>
            </a:endParaRPr>
          </a:p>
        </p:txBody>
      </p:sp>
      <p:sp>
        <p:nvSpPr>
          <p:cNvPr id="8" name="Text 4"/>
          <p:cNvSpPr/>
          <p:nvPr/>
        </p:nvSpPr>
        <p:spPr>
          <a:xfrm>
            <a:off x="5212911" y="2375297"/>
            <a:ext cx="6970123" cy="694373"/>
          </a:xfrm>
          <a:prstGeom prst="rect">
            <a:avLst/>
          </a:prstGeom>
          <a:noFill/>
          <a:ln/>
        </p:spPr>
        <p:txBody>
          <a:bodyPr wrap="square" rtlCol="0" anchor="t"/>
          <a:lstStyle/>
          <a:p>
            <a:pPr marL="0" indent="0">
              <a:lnSpc>
                <a:spcPts val="2734"/>
              </a:lnSpc>
              <a:buNone/>
            </a:pPr>
            <a:r>
              <a:rPr lang="th-TH" sz="2000" b="1" kern="0" spc="-44" dirty="0">
                <a:solidFill>
                  <a:srgbClr val="272525"/>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Foundations</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of</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International</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Trade </a:t>
            </a:r>
            <a:endParaRPr lang="en-US" sz="2800" dirty="0">
              <a:solidFill>
                <a:srgbClr val="002060"/>
              </a:solidFill>
            </a:endParaRPr>
          </a:p>
        </p:txBody>
      </p:sp>
      <p:sp>
        <p:nvSpPr>
          <p:cNvPr id="9" name="Text 5"/>
          <p:cNvSpPr/>
          <p:nvPr/>
        </p:nvSpPr>
        <p:spPr>
          <a:xfrm>
            <a:off x="4653202" y="3202900"/>
            <a:ext cx="9265998" cy="4213900"/>
          </a:xfrm>
          <a:prstGeom prst="rect">
            <a:avLst/>
          </a:prstGeom>
          <a:noFill/>
          <a:ln/>
        </p:spPr>
        <p:txBody>
          <a:bodyPr wrap="square" rtlCol="0" anchor="t"/>
          <a:lstStyle/>
          <a:p>
            <a:pPr marL="0" indent="0">
              <a:lnSpc>
                <a:spcPct val="150000"/>
              </a:lnSpc>
              <a:buNone/>
            </a:pP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Foundations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of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International</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Trade”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refers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to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the</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fundamental</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principles, theories,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and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structural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mechanisms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that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explain</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how</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and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why</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countries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engage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in the</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exchange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of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goods,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services,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capital,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and</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technology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across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national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borders.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It encompasses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key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economic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concepts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such</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as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comparative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advantage,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factor endowments,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market</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integration,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trade policies,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and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institutional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frameworks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that shape</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global</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economic</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interactions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and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influence</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patterns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of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production, consumption,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and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economic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development</a:t>
            </a:r>
            <a:endParaRPr lang="en-US" sz="2400" dirty="0"/>
          </a:p>
        </p:txBody>
      </p:sp>
      <p:sp>
        <p:nvSpPr>
          <p:cNvPr id="10" name="Text 6"/>
          <p:cNvSpPr/>
          <p:nvPr/>
        </p:nvSpPr>
        <p:spPr>
          <a:xfrm>
            <a:off x="5212913" y="4046934"/>
            <a:ext cx="3820001" cy="1421606"/>
          </a:xfrm>
          <a:prstGeom prst="rect">
            <a:avLst/>
          </a:prstGeom>
          <a:noFill/>
          <a:ln/>
        </p:spPr>
        <p:txBody>
          <a:bodyPr wrap="square" rtlCol="0" anchor="t"/>
          <a:lstStyle/>
          <a:p>
            <a:pPr marL="0" indent="0">
              <a:lnSpc>
                <a:spcPts val="2799"/>
              </a:lnSpc>
              <a:buNone/>
            </a:pPr>
            <a:endParaRPr lang="en-US" sz="1600" dirty="0"/>
          </a:p>
        </p:txBody>
      </p:sp>
      <p:sp>
        <p:nvSpPr>
          <p:cNvPr id="13" name="Text 9"/>
          <p:cNvSpPr/>
          <p:nvPr/>
        </p:nvSpPr>
        <p:spPr>
          <a:xfrm>
            <a:off x="9977199" y="2375297"/>
            <a:ext cx="3820001" cy="1041559"/>
          </a:xfrm>
          <a:prstGeom prst="rect">
            <a:avLst/>
          </a:prstGeom>
          <a:noFill/>
          <a:ln/>
        </p:spPr>
        <p:txBody>
          <a:bodyPr wrap="square" rtlCol="0" anchor="t"/>
          <a:lstStyle/>
          <a:p>
            <a:pPr marL="0" indent="0">
              <a:lnSpc>
                <a:spcPts val="2734"/>
              </a:lnSpc>
              <a:buNone/>
            </a:pPr>
            <a:endParaRPr lang="en-US" sz="2000" dirty="0"/>
          </a:p>
        </p:txBody>
      </p:sp>
      <p:sp>
        <p:nvSpPr>
          <p:cNvPr id="14" name="Text 10"/>
          <p:cNvSpPr/>
          <p:nvPr/>
        </p:nvSpPr>
        <p:spPr>
          <a:xfrm>
            <a:off x="9977199" y="3550087"/>
            <a:ext cx="3820001" cy="710803"/>
          </a:xfrm>
          <a:prstGeom prst="rect">
            <a:avLst/>
          </a:prstGeom>
          <a:noFill/>
          <a:ln/>
        </p:spPr>
        <p:txBody>
          <a:bodyPr wrap="square" rtlCol="0" anchor="t"/>
          <a:lstStyle/>
          <a:p>
            <a:pPr marL="0" indent="0">
              <a:lnSpc>
                <a:spcPts val="2799"/>
              </a:lnSpc>
              <a:buNone/>
            </a:pPr>
            <a:r>
              <a:rPr lang="en-US" sz="1600" kern="0" spc="-35" dirty="0">
                <a:solidFill>
                  <a:srgbClr val="272525"/>
                </a:solidFill>
                <a:latin typeface="Source Sans Pro" pitchFamily="34" charset="0"/>
                <a:ea typeface="Source Sans Pro" pitchFamily="34" charset="-122"/>
                <a:cs typeface="Source Sans Pro" pitchFamily="34" charset="-120"/>
              </a:rPr>
              <a:t>)</a:t>
            </a:r>
            <a:endParaRPr lang="en-US" sz="1600" dirty="0"/>
          </a:p>
        </p:txBody>
      </p:sp>
      <p:sp>
        <p:nvSpPr>
          <p:cNvPr id="15" name="Text 11"/>
          <p:cNvSpPr/>
          <p:nvPr/>
        </p:nvSpPr>
        <p:spPr>
          <a:xfrm>
            <a:off x="9977199" y="4394121"/>
            <a:ext cx="3820001" cy="710803"/>
          </a:xfrm>
          <a:prstGeom prst="rect">
            <a:avLst/>
          </a:prstGeom>
          <a:noFill/>
          <a:ln/>
        </p:spPr>
        <p:txBody>
          <a:bodyPr wrap="square" rtlCol="0" anchor="t"/>
          <a:lstStyle/>
          <a:p>
            <a:pPr marL="0" indent="0">
              <a:lnSpc>
                <a:spcPts val="2799"/>
              </a:lnSpc>
              <a:buNone/>
            </a:pPr>
            <a:endParaRPr lang="en-US" sz="1600" dirty="0"/>
          </a:p>
        </p:txBody>
      </p:sp>
      <p:sp>
        <p:nvSpPr>
          <p:cNvPr id="18" name="Text 14"/>
          <p:cNvSpPr/>
          <p:nvPr/>
        </p:nvSpPr>
        <p:spPr>
          <a:xfrm>
            <a:off x="5212913" y="5940623"/>
            <a:ext cx="7284006" cy="347186"/>
          </a:xfrm>
          <a:prstGeom prst="rect">
            <a:avLst/>
          </a:prstGeom>
          <a:noFill/>
          <a:ln/>
        </p:spPr>
        <p:txBody>
          <a:bodyPr wrap="none" rtlCol="0" anchor="t"/>
          <a:lstStyle/>
          <a:p>
            <a:pPr marL="0" indent="0">
              <a:lnSpc>
                <a:spcPts val="2734"/>
              </a:lnSpc>
              <a:buNone/>
            </a:pPr>
            <a:endParaRPr lang="en-US" sz="2000" dirty="0"/>
          </a:p>
        </p:txBody>
      </p:sp>
      <p:sp>
        <p:nvSpPr>
          <p:cNvPr id="19" name="Text 15"/>
          <p:cNvSpPr/>
          <p:nvPr/>
        </p:nvSpPr>
        <p:spPr>
          <a:xfrm>
            <a:off x="5212913" y="6421041"/>
            <a:ext cx="8584287" cy="710803"/>
          </a:xfrm>
          <a:prstGeom prst="rect">
            <a:avLst/>
          </a:prstGeom>
          <a:noFill/>
          <a:ln/>
        </p:spPr>
        <p:txBody>
          <a:bodyPr wrap="square" rtlCol="0" anchor="t"/>
          <a:lstStyle/>
          <a:p>
            <a:pPr marL="0" indent="0">
              <a:lnSpc>
                <a:spcPts val="2799"/>
              </a:lnSpc>
              <a:buNone/>
            </a:pP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142A8B-206D-0FE7-4302-29122BB2C384}"/>
              </a:ext>
            </a:extLst>
          </p:cNvPr>
          <p:cNvSpPr txBox="1"/>
          <p:nvPr/>
        </p:nvSpPr>
        <p:spPr>
          <a:xfrm>
            <a:off x="6489450" y="1262670"/>
            <a:ext cx="5858933" cy="707886"/>
          </a:xfrm>
          <a:prstGeom prst="rect">
            <a:avLst/>
          </a:prstGeom>
          <a:noFill/>
        </p:spPr>
        <p:txBody>
          <a:bodyPr wrap="square">
            <a:spAutoFit/>
          </a:bodyPr>
          <a:lstStyle/>
          <a:p>
            <a:r>
              <a:rPr lang="en-US" b="1" dirty="0"/>
              <a:t> </a:t>
            </a:r>
            <a:r>
              <a:rPr lang="en-US" sz="4000" b="1" dirty="0">
                <a:solidFill>
                  <a:srgbClr val="CC0066"/>
                </a:solidFill>
              </a:rPr>
              <a:t>Trade  management (2)</a:t>
            </a:r>
            <a:endParaRPr lang="en-US" sz="4000" dirty="0">
              <a:solidFill>
                <a:srgbClr val="CC0066"/>
              </a:solidFill>
            </a:endParaRPr>
          </a:p>
        </p:txBody>
      </p:sp>
      <p:pic>
        <p:nvPicPr>
          <p:cNvPr id="4" name="Picture 3">
            <a:extLst>
              <a:ext uri="{FF2B5EF4-FFF2-40B4-BE49-F238E27FC236}">
                <a16:creationId xmlns:a16="http://schemas.microsoft.com/office/drawing/2014/main" id="{6550CA58-5FDD-216C-94FE-85FFFE4B8CF4}"/>
              </a:ext>
            </a:extLst>
          </p:cNvPr>
          <p:cNvPicPr>
            <a:picLocks noChangeAspect="1"/>
          </p:cNvPicPr>
          <p:nvPr/>
        </p:nvPicPr>
        <p:blipFill>
          <a:blip r:embed="rId2"/>
          <a:stretch>
            <a:fillRect/>
          </a:stretch>
        </p:blipFill>
        <p:spPr>
          <a:xfrm>
            <a:off x="-1" y="440267"/>
            <a:ext cx="3996268" cy="7789332"/>
          </a:xfrm>
          <a:prstGeom prst="rect">
            <a:avLst/>
          </a:prstGeom>
        </p:spPr>
      </p:pic>
      <p:sp>
        <p:nvSpPr>
          <p:cNvPr id="8" name="TextBox 7">
            <a:extLst>
              <a:ext uri="{FF2B5EF4-FFF2-40B4-BE49-F238E27FC236}">
                <a16:creationId xmlns:a16="http://schemas.microsoft.com/office/drawing/2014/main" id="{9F2A4FF2-5EDB-D7A8-6653-F004E5C053C8}"/>
              </a:ext>
            </a:extLst>
          </p:cNvPr>
          <p:cNvSpPr txBox="1"/>
          <p:nvPr/>
        </p:nvSpPr>
        <p:spPr>
          <a:xfrm>
            <a:off x="4707468" y="2575467"/>
            <a:ext cx="9211732" cy="5293757"/>
          </a:xfrm>
          <a:prstGeom prst="rect">
            <a:avLst/>
          </a:prstGeom>
          <a:noFill/>
        </p:spPr>
        <p:txBody>
          <a:bodyPr wrap="square">
            <a:spAutoFit/>
          </a:bodyPr>
          <a:lstStyle/>
          <a:p>
            <a:r>
              <a:rPr lang="th-TH" sz="2000" b="1" dirty="0"/>
              <a:t>             </a:t>
            </a:r>
            <a:r>
              <a:rPr lang="en-US" sz="2800" b="1" dirty="0">
                <a:solidFill>
                  <a:srgbClr val="002060"/>
                </a:solidFill>
              </a:rPr>
              <a:t>Trade </a:t>
            </a:r>
            <a:r>
              <a:rPr lang="th-TH" sz="2800" b="1" dirty="0">
                <a:solidFill>
                  <a:srgbClr val="002060"/>
                </a:solidFill>
              </a:rPr>
              <a:t> </a:t>
            </a:r>
            <a:r>
              <a:rPr lang="en-US" sz="2800" b="1" dirty="0">
                <a:solidFill>
                  <a:srgbClr val="002060"/>
                </a:solidFill>
              </a:rPr>
              <a:t>Policies </a:t>
            </a:r>
            <a:r>
              <a:rPr lang="th-TH" sz="2800" b="1" dirty="0">
                <a:solidFill>
                  <a:srgbClr val="002060"/>
                </a:solidFill>
              </a:rPr>
              <a:t> </a:t>
            </a:r>
            <a:r>
              <a:rPr lang="en-US" sz="2800" b="1" dirty="0">
                <a:solidFill>
                  <a:srgbClr val="002060"/>
                </a:solidFill>
              </a:rPr>
              <a:t>and</a:t>
            </a:r>
            <a:r>
              <a:rPr lang="th-TH" sz="2800" b="1" dirty="0">
                <a:solidFill>
                  <a:srgbClr val="002060"/>
                </a:solidFill>
              </a:rPr>
              <a:t> </a:t>
            </a:r>
            <a:r>
              <a:rPr lang="en-US" sz="2800" b="1" dirty="0">
                <a:solidFill>
                  <a:srgbClr val="002060"/>
                </a:solidFill>
              </a:rPr>
              <a:t> Trade </a:t>
            </a:r>
            <a:r>
              <a:rPr lang="th-TH" sz="2800" b="1" dirty="0">
                <a:solidFill>
                  <a:srgbClr val="002060"/>
                </a:solidFill>
              </a:rPr>
              <a:t> </a:t>
            </a:r>
            <a:r>
              <a:rPr lang="en-US" sz="2800" b="1" dirty="0">
                <a:solidFill>
                  <a:srgbClr val="002060"/>
                </a:solidFill>
              </a:rPr>
              <a:t>Agreements</a:t>
            </a:r>
            <a:endParaRPr lang="th-TH" sz="2800" b="1" dirty="0">
              <a:solidFill>
                <a:srgbClr val="002060"/>
              </a:solidFill>
            </a:endParaRPr>
          </a:p>
          <a:p>
            <a:endParaRPr lang="th-TH" sz="2000" b="1" dirty="0"/>
          </a:p>
          <a:p>
            <a:pPr>
              <a:lnSpc>
                <a:spcPct val="150000"/>
              </a:lnSpc>
            </a:pPr>
            <a:r>
              <a:rPr lang="th-TH" sz="2000" b="1" dirty="0"/>
              <a:t>     </a:t>
            </a:r>
            <a:r>
              <a:rPr lang="en-US" sz="2000" b="1" dirty="0"/>
              <a:t>“Trade</a:t>
            </a:r>
            <a:r>
              <a:rPr lang="th-TH" sz="2000" b="1" dirty="0"/>
              <a:t> </a:t>
            </a:r>
            <a:r>
              <a:rPr lang="en-US" sz="2000" b="1" dirty="0"/>
              <a:t> Policies </a:t>
            </a:r>
            <a:r>
              <a:rPr lang="th-TH" sz="2000" b="1" dirty="0"/>
              <a:t> </a:t>
            </a:r>
            <a:r>
              <a:rPr lang="en-US" sz="2000" b="1" dirty="0"/>
              <a:t>and</a:t>
            </a:r>
            <a:r>
              <a:rPr lang="th-TH" sz="2000" b="1" dirty="0"/>
              <a:t> </a:t>
            </a:r>
            <a:r>
              <a:rPr lang="en-US" sz="2000" b="1" dirty="0"/>
              <a:t> Trade </a:t>
            </a:r>
            <a:r>
              <a:rPr lang="th-TH" sz="2000" b="1" dirty="0"/>
              <a:t> </a:t>
            </a:r>
            <a:r>
              <a:rPr lang="en-US" sz="2000" b="1" dirty="0"/>
              <a:t>Agreements”</a:t>
            </a:r>
            <a:r>
              <a:rPr lang="th-TH" sz="2000" b="1" dirty="0"/>
              <a:t> </a:t>
            </a:r>
            <a:r>
              <a:rPr lang="en-US" sz="2000" b="1" dirty="0"/>
              <a:t> refer </a:t>
            </a:r>
            <a:r>
              <a:rPr lang="th-TH" sz="2000" b="1" dirty="0"/>
              <a:t> </a:t>
            </a:r>
            <a:r>
              <a:rPr lang="en-US" sz="2000" b="1" dirty="0"/>
              <a:t>to</a:t>
            </a:r>
            <a:r>
              <a:rPr lang="th-TH" sz="2000" b="1" dirty="0"/>
              <a:t> </a:t>
            </a:r>
            <a:r>
              <a:rPr lang="en-US" sz="2000" b="1" dirty="0"/>
              <a:t> the</a:t>
            </a:r>
            <a:r>
              <a:rPr lang="th-TH" sz="2000" b="1" dirty="0"/>
              <a:t> </a:t>
            </a:r>
            <a:r>
              <a:rPr lang="en-US" sz="2000" b="1" dirty="0"/>
              <a:t> strategic</a:t>
            </a:r>
            <a:r>
              <a:rPr lang="th-TH" sz="2000" b="1" dirty="0"/>
              <a:t> </a:t>
            </a:r>
            <a:r>
              <a:rPr lang="en-US" sz="2000" b="1" dirty="0"/>
              <a:t> measures, regulatory</a:t>
            </a:r>
            <a:r>
              <a:rPr lang="th-TH" sz="2000" b="1" dirty="0"/>
              <a:t>  </a:t>
            </a:r>
            <a:r>
              <a:rPr lang="en-US" sz="2000" b="1" dirty="0"/>
              <a:t>frameworks, </a:t>
            </a:r>
            <a:r>
              <a:rPr lang="th-TH" sz="2000" b="1" dirty="0"/>
              <a:t> </a:t>
            </a:r>
            <a:r>
              <a:rPr lang="en-US" sz="2000" b="1" dirty="0"/>
              <a:t>and </a:t>
            </a:r>
            <a:r>
              <a:rPr lang="th-TH" sz="2000" b="1" dirty="0"/>
              <a:t> </a:t>
            </a:r>
            <a:r>
              <a:rPr lang="en-US" sz="2000" b="1" dirty="0"/>
              <a:t>formal </a:t>
            </a:r>
            <a:r>
              <a:rPr lang="th-TH" sz="2000" b="1" dirty="0"/>
              <a:t> </a:t>
            </a:r>
            <a:r>
              <a:rPr lang="en-US" sz="2000" b="1" dirty="0"/>
              <a:t>arrangements </a:t>
            </a:r>
            <a:r>
              <a:rPr lang="th-TH" sz="2000" b="1" dirty="0"/>
              <a:t> </a:t>
            </a:r>
            <a:r>
              <a:rPr lang="en-US" sz="2000" b="1" dirty="0"/>
              <a:t>adopted </a:t>
            </a:r>
            <a:r>
              <a:rPr lang="th-TH" sz="2000" b="1" dirty="0"/>
              <a:t> </a:t>
            </a:r>
            <a:r>
              <a:rPr lang="en-US" sz="2000" b="1" dirty="0"/>
              <a:t>by</a:t>
            </a:r>
            <a:r>
              <a:rPr lang="th-TH" sz="2000" b="1" dirty="0"/>
              <a:t> </a:t>
            </a:r>
            <a:r>
              <a:rPr lang="en-US" sz="2000" b="1" dirty="0"/>
              <a:t> governments and </a:t>
            </a:r>
            <a:r>
              <a:rPr lang="th-TH" sz="2000" b="1" dirty="0"/>
              <a:t> </a:t>
            </a:r>
            <a:r>
              <a:rPr lang="en-US" sz="2000" b="1" dirty="0"/>
              <a:t>international</a:t>
            </a:r>
            <a:r>
              <a:rPr lang="th-TH" sz="2000" b="1" dirty="0"/>
              <a:t> </a:t>
            </a:r>
            <a:r>
              <a:rPr lang="en-US" sz="2000" b="1" dirty="0"/>
              <a:t> bodies</a:t>
            </a:r>
            <a:r>
              <a:rPr lang="th-TH" sz="2000" b="1" dirty="0"/>
              <a:t>  </a:t>
            </a:r>
            <a:r>
              <a:rPr lang="en-US" sz="2000" b="1" dirty="0"/>
              <a:t>to</a:t>
            </a:r>
            <a:r>
              <a:rPr lang="th-TH" sz="2000" b="1" dirty="0"/>
              <a:t> </a:t>
            </a:r>
            <a:r>
              <a:rPr lang="en-US" sz="2000" b="1" dirty="0"/>
              <a:t> govern </a:t>
            </a:r>
            <a:r>
              <a:rPr lang="th-TH" sz="2000" b="1" dirty="0"/>
              <a:t> </a:t>
            </a:r>
            <a:r>
              <a:rPr lang="en-US" sz="2000" b="1" dirty="0"/>
              <a:t>cross-border</a:t>
            </a:r>
            <a:r>
              <a:rPr lang="th-TH" sz="2000" b="1" dirty="0"/>
              <a:t>  </a:t>
            </a:r>
            <a:r>
              <a:rPr lang="en-US" sz="2000" b="1" dirty="0"/>
              <a:t>economic </a:t>
            </a:r>
            <a:r>
              <a:rPr lang="th-TH" sz="2000" b="1" dirty="0"/>
              <a:t> </a:t>
            </a:r>
            <a:r>
              <a:rPr lang="en-US" sz="2000" b="1" dirty="0"/>
              <a:t>activities. </a:t>
            </a:r>
            <a:r>
              <a:rPr lang="th-TH" sz="2000" b="1" dirty="0"/>
              <a:t> </a:t>
            </a:r>
            <a:r>
              <a:rPr lang="en-US" sz="2000" b="1" dirty="0"/>
              <a:t>Trade policies </a:t>
            </a:r>
            <a:r>
              <a:rPr lang="th-TH" sz="2000" b="1" dirty="0"/>
              <a:t> </a:t>
            </a:r>
            <a:r>
              <a:rPr lang="en-US" sz="2000" b="1" dirty="0"/>
              <a:t>encompass </a:t>
            </a:r>
            <a:r>
              <a:rPr lang="th-TH" sz="2000" b="1" dirty="0"/>
              <a:t> </a:t>
            </a:r>
            <a:r>
              <a:rPr lang="en-US" sz="2000" b="1" dirty="0"/>
              <a:t>national</a:t>
            </a:r>
            <a:r>
              <a:rPr lang="th-TH" sz="2000" b="1" dirty="0"/>
              <a:t> </a:t>
            </a:r>
            <a:r>
              <a:rPr lang="en-US" sz="2000" b="1" dirty="0"/>
              <a:t> rules</a:t>
            </a:r>
            <a:r>
              <a:rPr lang="th-TH" sz="2000" b="1" dirty="0"/>
              <a:t> </a:t>
            </a:r>
            <a:r>
              <a:rPr lang="en-US" sz="2000" b="1" dirty="0"/>
              <a:t> related</a:t>
            </a:r>
            <a:r>
              <a:rPr lang="th-TH" sz="2000" b="1" dirty="0"/>
              <a:t> </a:t>
            </a:r>
            <a:r>
              <a:rPr lang="en-US" sz="2000" b="1" dirty="0"/>
              <a:t> to </a:t>
            </a:r>
            <a:r>
              <a:rPr lang="th-TH" sz="2000" b="1" dirty="0"/>
              <a:t> </a:t>
            </a:r>
            <a:r>
              <a:rPr lang="en-US" sz="2000" b="1" dirty="0"/>
              <a:t>tariffs, </a:t>
            </a:r>
            <a:r>
              <a:rPr lang="th-TH" sz="2000" b="1" dirty="0"/>
              <a:t> </a:t>
            </a:r>
            <a:r>
              <a:rPr lang="en-US" sz="2000" b="1" dirty="0"/>
              <a:t>quotas,</a:t>
            </a:r>
            <a:r>
              <a:rPr lang="th-TH" sz="2000" b="1" dirty="0"/>
              <a:t>  </a:t>
            </a:r>
            <a:r>
              <a:rPr lang="en-US" sz="2000" b="1" dirty="0"/>
              <a:t>subsidies, </a:t>
            </a:r>
            <a:r>
              <a:rPr lang="th-TH" sz="2000" b="1" dirty="0"/>
              <a:t> </a:t>
            </a:r>
            <a:r>
              <a:rPr lang="en-US" sz="2000" b="1" dirty="0"/>
              <a:t>standards, </a:t>
            </a:r>
            <a:r>
              <a:rPr lang="th-TH" sz="2000" b="1" dirty="0"/>
              <a:t> </a:t>
            </a:r>
            <a:r>
              <a:rPr lang="en-US" sz="2000" b="1" dirty="0"/>
              <a:t>and regulations</a:t>
            </a:r>
            <a:r>
              <a:rPr lang="th-TH" sz="2000" b="1" dirty="0"/>
              <a:t> </a:t>
            </a:r>
            <a:r>
              <a:rPr lang="en-US" sz="2000" b="1" dirty="0"/>
              <a:t> aimed </a:t>
            </a:r>
            <a:r>
              <a:rPr lang="th-TH" sz="2000" b="1" dirty="0"/>
              <a:t> </a:t>
            </a:r>
            <a:r>
              <a:rPr lang="en-US" sz="2000" b="1" dirty="0"/>
              <a:t>at </a:t>
            </a:r>
            <a:r>
              <a:rPr lang="th-TH" sz="2000" b="1" dirty="0"/>
              <a:t> </a:t>
            </a:r>
            <a:r>
              <a:rPr lang="en-US" sz="2000" b="1" dirty="0"/>
              <a:t>shaping </a:t>
            </a:r>
            <a:r>
              <a:rPr lang="th-TH" sz="2000" b="1" dirty="0"/>
              <a:t> </a:t>
            </a:r>
            <a:r>
              <a:rPr lang="en-US" sz="2000" b="1" dirty="0"/>
              <a:t>the</a:t>
            </a:r>
            <a:r>
              <a:rPr lang="th-TH" sz="2000" b="1" dirty="0"/>
              <a:t> </a:t>
            </a:r>
            <a:r>
              <a:rPr lang="en-US" sz="2000" b="1" dirty="0"/>
              <a:t> flow</a:t>
            </a:r>
            <a:r>
              <a:rPr lang="th-TH" sz="2000" b="1" dirty="0"/>
              <a:t> </a:t>
            </a:r>
            <a:r>
              <a:rPr lang="en-US" sz="2000" b="1" dirty="0"/>
              <a:t> of</a:t>
            </a:r>
            <a:r>
              <a:rPr lang="th-TH" sz="2000" b="1" dirty="0"/>
              <a:t> </a:t>
            </a:r>
            <a:r>
              <a:rPr lang="en-US" sz="2000" b="1" dirty="0"/>
              <a:t> goods,</a:t>
            </a:r>
            <a:r>
              <a:rPr lang="th-TH" sz="2000" b="1" dirty="0"/>
              <a:t> </a:t>
            </a:r>
            <a:r>
              <a:rPr lang="en-US" sz="2000" b="1" dirty="0"/>
              <a:t> services, </a:t>
            </a:r>
            <a:r>
              <a:rPr lang="th-TH" sz="2000" b="1" dirty="0"/>
              <a:t> </a:t>
            </a:r>
            <a:r>
              <a:rPr lang="en-US" sz="2000" b="1" dirty="0"/>
              <a:t>and </a:t>
            </a:r>
            <a:r>
              <a:rPr lang="th-TH" sz="2000" b="1" dirty="0"/>
              <a:t> </a:t>
            </a:r>
            <a:r>
              <a:rPr lang="en-US" sz="2000" b="1" dirty="0"/>
              <a:t>investments. Trade </a:t>
            </a:r>
            <a:r>
              <a:rPr lang="th-TH" sz="2000" b="1" dirty="0"/>
              <a:t> </a:t>
            </a:r>
            <a:r>
              <a:rPr lang="en-US" sz="2000" b="1" dirty="0"/>
              <a:t>agreements, </a:t>
            </a:r>
            <a:r>
              <a:rPr lang="th-TH" sz="2000" b="1" dirty="0"/>
              <a:t> </a:t>
            </a:r>
            <a:r>
              <a:rPr lang="en-US" sz="2000" b="1" dirty="0"/>
              <a:t>whether</a:t>
            </a:r>
            <a:r>
              <a:rPr lang="th-TH" sz="2000" b="1" dirty="0"/>
              <a:t> </a:t>
            </a:r>
            <a:r>
              <a:rPr lang="en-US" sz="2000" b="1" dirty="0"/>
              <a:t> bilateral,</a:t>
            </a:r>
            <a:r>
              <a:rPr lang="th-TH" sz="2000" b="1" dirty="0"/>
              <a:t> </a:t>
            </a:r>
            <a:r>
              <a:rPr lang="en-US" sz="2000" b="1" dirty="0"/>
              <a:t> regional, </a:t>
            </a:r>
            <a:r>
              <a:rPr lang="th-TH" sz="2000" b="1" dirty="0"/>
              <a:t> </a:t>
            </a:r>
            <a:r>
              <a:rPr lang="en-US" sz="2000" b="1" dirty="0"/>
              <a:t>or </a:t>
            </a:r>
            <a:r>
              <a:rPr lang="th-TH" sz="2000" b="1" dirty="0"/>
              <a:t> </a:t>
            </a:r>
            <a:r>
              <a:rPr lang="en-US" sz="2000" b="1" dirty="0"/>
              <a:t>multilateral,</a:t>
            </a:r>
            <a:r>
              <a:rPr lang="th-TH" sz="2000" b="1" dirty="0"/>
              <a:t>  </a:t>
            </a:r>
            <a:r>
              <a:rPr lang="en-US" sz="2000" b="1" dirty="0"/>
              <a:t>constitute </a:t>
            </a:r>
            <a:r>
              <a:rPr lang="th-TH" sz="2000" b="1" dirty="0"/>
              <a:t> </a:t>
            </a:r>
            <a:r>
              <a:rPr lang="en-US" sz="2000" b="1" dirty="0"/>
              <a:t>legally binding</a:t>
            </a:r>
            <a:r>
              <a:rPr lang="th-TH" sz="2000" b="1" dirty="0"/>
              <a:t> </a:t>
            </a:r>
            <a:r>
              <a:rPr lang="en-US" sz="2000" b="1" dirty="0"/>
              <a:t> accords</a:t>
            </a:r>
            <a:r>
              <a:rPr lang="th-TH" sz="2000" b="1" dirty="0"/>
              <a:t> </a:t>
            </a:r>
            <a:r>
              <a:rPr lang="en-US" sz="2000" b="1" dirty="0"/>
              <a:t> that </a:t>
            </a:r>
            <a:r>
              <a:rPr lang="th-TH" sz="2000" b="1" dirty="0"/>
              <a:t> </a:t>
            </a:r>
            <a:r>
              <a:rPr lang="en-US" sz="2000" b="1" dirty="0"/>
              <a:t>establish </a:t>
            </a:r>
            <a:r>
              <a:rPr lang="th-TH" sz="2000" b="1" dirty="0"/>
              <a:t> </a:t>
            </a:r>
            <a:r>
              <a:rPr lang="en-US" sz="2000" b="1" dirty="0"/>
              <a:t>mutually </a:t>
            </a:r>
            <a:r>
              <a:rPr lang="th-TH" sz="2000" b="1" dirty="0"/>
              <a:t> </a:t>
            </a:r>
            <a:r>
              <a:rPr lang="en-US" sz="2000" b="1" dirty="0"/>
              <a:t>agreed-upon</a:t>
            </a:r>
            <a:r>
              <a:rPr lang="th-TH" sz="2000" b="1" dirty="0"/>
              <a:t> </a:t>
            </a:r>
            <a:r>
              <a:rPr lang="en-US" sz="2000" b="1" dirty="0"/>
              <a:t> rules</a:t>
            </a:r>
            <a:r>
              <a:rPr lang="th-TH" sz="2000" b="1" dirty="0"/>
              <a:t>  </a:t>
            </a:r>
            <a:r>
              <a:rPr lang="en-US" sz="2000" b="1" dirty="0"/>
              <a:t>designed </a:t>
            </a:r>
            <a:r>
              <a:rPr lang="th-TH" sz="2000" b="1" dirty="0"/>
              <a:t> </a:t>
            </a:r>
            <a:r>
              <a:rPr lang="en-US" sz="2000" b="1" dirty="0"/>
              <a:t>to </a:t>
            </a:r>
            <a:r>
              <a:rPr lang="th-TH" sz="2000" b="1" dirty="0"/>
              <a:t> </a:t>
            </a:r>
            <a:r>
              <a:rPr lang="en-US" sz="2000" b="1" dirty="0"/>
              <a:t>reduce trade</a:t>
            </a:r>
            <a:r>
              <a:rPr lang="th-TH" sz="2000" b="1" dirty="0"/>
              <a:t> </a:t>
            </a:r>
            <a:r>
              <a:rPr lang="en-US" sz="2000" b="1" dirty="0"/>
              <a:t> barriers, </a:t>
            </a:r>
            <a:r>
              <a:rPr lang="th-TH" sz="2000" b="1" dirty="0"/>
              <a:t> </a:t>
            </a:r>
            <a:r>
              <a:rPr lang="en-US" sz="2000" b="1" dirty="0"/>
              <a:t>promote </a:t>
            </a:r>
            <a:r>
              <a:rPr lang="th-TH" sz="2000" b="1" dirty="0"/>
              <a:t> </a:t>
            </a:r>
            <a:r>
              <a:rPr lang="en-US" sz="2000" b="1" dirty="0"/>
              <a:t>economic </a:t>
            </a:r>
            <a:r>
              <a:rPr lang="th-TH" sz="2000" b="1" dirty="0"/>
              <a:t> </a:t>
            </a:r>
            <a:r>
              <a:rPr lang="en-US" sz="2000" b="1" dirty="0"/>
              <a:t>cooperation, </a:t>
            </a:r>
            <a:r>
              <a:rPr lang="th-TH" sz="2000" b="1" dirty="0"/>
              <a:t> </a:t>
            </a:r>
            <a:r>
              <a:rPr lang="en-US" sz="2000" b="1" dirty="0"/>
              <a:t>enhance </a:t>
            </a:r>
            <a:r>
              <a:rPr lang="th-TH" sz="2000" b="1" dirty="0"/>
              <a:t> </a:t>
            </a:r>
            <a:r>
              <a:rPr lang="en-US" sz="2000" b="1" dirty="0"/>
              <a:t>market </a:t>
            </a:r>
            <a:r>
              <a:rPr lang="th-TH" sz="2000" b="1" dirty="0"/>
              <a:t> </a:t>
            </a:r>
            <a:r>
              <a:rPr lang="en-US" sz="2000" b="1" dirty="0"/>
              <a:t>access, </a:t>
            </a:r>
            <a:r>
              <a:rPr lang="th-TH" sz="2000" b="1" dirty="0"/>
              <a:t> </a:t>
            </a:r>
            <a:r>
              <a:rPr lang="en-US" sz="2000" b="1" dirty="0"/>
              <a:t>and support </a:t>
            </a:r>
            <a:r>
              <a:rPr lang="th-TH" sz="2000" b="1" dirty="0"/>
              <a:t> </a:t>
            </a:r>
            <a:r>
              <a:rPr lang="en-US" sz="2000" b="1" dirty="0"/>
              <a:t>a </a:t>
            </a:r>
            <a:r>
              <a:rPr lang="th-TH" sz="2000" b="1" dirty="0"/>
              <a:t> </a:t>
            </a:r>
            <a:r>
              <a:rPr lang="en-US" sz="2000" b="1" dirty="0"/>
              <a:t>stable </a:t>
            </a:r>
            <a:r>
              <a:rPr lang="th-TH" sz="2000" b="1" dirty="0"/>
              <a:t> </a:t>
            </a:r>
            <a:r>
              <a:rPr lang="en-US" sz="2000" b="1" dirty="0"/>
              <a:t>and</a:t>
            </a:r>
            <a:r>
              <a:rPr lang="th-TH" sz="2000" b="1" dirty="0"/>
              <a:t> </a:t>
            </a:r>
            <a:r>
              <a:rPr lang="en-US" sz="2000" b="1" dirty="0"/>
              <a:t> predictable </a:t>
            </a:r>
            <a:r>
              <a:rPr lang="th-TH" sz="2000" b="1" dirty="0"/>
              <a:t> </a:t>
            </a:r>
            <a:r>
              <a:rPr lang="en-US" sz="2000" b="1" dirty="0"/>
              <a:t>international</a:t>
            </a:r>
            <a:r>
              <a:rPr lang="th-TH" sz="2000" b="1" dirty="0"/>
              <a:t> </a:t>
            </a:r>
            <a:r>
              <a:rPr lang="en-US" sz="2000" b="1" dirty="0"/>
              <a:t> trading </a:t>
            </a:r>
            <a:r>
              <a:rPr lang="th-TH" sz="2000" b="1" dirty="0"/>
              <a:t> </a:t>
            </a:r>
            <a:r>
              <a:rPr lang="en-US" sz="2000" b="1" dirty="0"/>
              <a:t>system.</a:t>
            </a:r>
            <a:endParaRPr lang="th-TH" sz="2000" b="1" dirty="0"/>
          </a:p>
          <a:p>
            <a:endParaRPr lang="en-US" sz="2000" b="1" dirty="0"/>
          </a:p>
        </p:txBody>
      </p:sp>
    </p:spTree>
    <p:extLst>
      <p:ext uri="{BB962C8B-B14F-4D97-AF65-F5344CB8AC3E}">
        <p14:creationId xmlns:p14="http://schemas.microsoft.com/office/powerpoint/2010/main" val="2322996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368E9-C601-A584-73EF-AD11E069D4E7}"/>
              </a:ext>
            </a:extLst>
          </p:cNvPr>
          <p:cNvPicPr>
            <a:picLocks noChangeAspect="1"/>
          </p:cNvPicPr>
          <p:nvPr/>
        </p:nvPicPr>
        <p:blipFill>
          <a:blip r:embed="rId2"/>
          <a:stretch>
            <a:fillRect/>
          </a:stretch>
        </p:blipFill>
        <p:spPr>
          <a:xfrm>
            <a:off x="-1" y="491066"/>
            <a:ext cx="3482789" cy="7738533"/>
          </a:xfrm>
          <a:prstGeom prst="rect">
            <a:avLst/>
          </a:prstGeom>
        </p:spPr>
      </p:pic>
      <p:sp>
        <p:nvSpPr>
          <p:cNvPr id="6" name="TextBox 5">
            <a:extLst>
              <a:ext uri="{FF2B5EF4-FFF2-40B4-BE49-F238E27FC236}">
                <a16:creationId xmlns:a16="http://schemas.microsoft.com/office/drawing/2014/main" id="{85E35E5E-5343-298B-10F2-A1963B204CB4}"/>
              </a:ext>
            </a:extLst>
          </p:cNvPr>
          <p:cNvSpPr txBox="1"/>
          <p:nvPr/>
        </p:nvSpPr>
        <p:spPr>
          <a:xfrm>
            <a:off x="5498352" y="717772"/>
            <a:ext cx="6536765" cy="707886"/>
          </a:xfrm>
          <a:prstGeom prst="rect">
            <a:avLst/>
          </a:prstGeom>
          <a:noFill/>
        </p:spPr>
        <p:txBody>
          <a:bodyPr wrap="square">
            <a:spAutoFit/>
          </a:bodyPr>
          <a:lstStyle/>
          <a:p>
            <a:r>
              <a:rPr lang="en-US" sz="4000" dirty="0">
                <a:solidFill>
                  <a:srgbClr val="CC0066"/>
                </a:solidFill>
              </a:rPr>
              <a:t>      </a:t>
            </a:r>
            <a:r>
              <a:rPr lang="en-US" sz="4000" b="1" dirty="0">
                <a:solidFill>
                  <a:srgbClr val="CC0066"/>
                </a:solidFill>
              </a:rPr>
              <a:t>Trade  management (3)</a:t>
            </a:r>
          </a:p>
        </p:txBody>
      </p:sp>
      <p:sp>
        <p:nvSpPr>
          <p:cNvPr id="8" name="TextBox 7">
            <a:extLst>
              <a:ext uri="{FF2B5EF4-FFF2-40B4-BE49-F238E27FC236}">
                <a16:creationId xmlns:a16="http://schemas.microsoft.com/office/drawing/2014/main" id="{CAC2472B-320B-F0B7-D05A-409269FA6B36}"/>
              </a:ext>
            </a:extLst>
          </p:cNvPr>
          <p:cNvSpPr txBox="1"/>
          <p:nvPr/>
        </p:nvSpPr>
        <p:spPr>
          <a:xfrm>
            <a:off x="5283200" y="1812798"/>
            <a:ext cx="7315200" cy="523220"/>
          </a:xfrm>
          <a:prstGeom prst="rect">
            <a:avLst/>
          </a:prstGeom>
          <a:noFill/>
        </p:spPr>
        <p:txBody>
          <a:bodyPr wrap="square">
            <a:spAutoFit/>
          </a:bodyPr>
          <a:lstStyle/>
          <a:p>
            <a:r>
              <a:rPr lang="th-TH" sz="2800" b="1" dirty="0">
                <a:solidFill>
                  <a:srgbClr val="002060"/>
                </a:solidFill>
              </a:rPr>
              <a:t>  </a:t>
            </a:r>
            <a:r>
              <a:rPr lang="en-US" sz="2800" b="1" dirty="0">
                <a:solidFill>
                  <a:srgbClr val="002060"/>
                </a:solidFill>
              </a:rPr>
              <a:t>Trade </a:t>
            </a:r>
            <a:r>
              <a:rPr lang="th-TH" sz="2800" b="1" dirty="0">
                <a:solidFill>
                  <a:srgbClr val="002060"/>
                </a:solidFill>
              </a:rPr>
              <a:t> </a:t>
            </a:r>
            <a:r>
              <a:rPr lang="en-US" sz="2800" b="1" dirty="0">
                <a:solidFill>
                  <a:srgbClr val="002060"/>
                </a:solidFill>
              </a:rPr>
              <a:t>and </a:t>
            </a:r>
            <a:r>
              <a:rPr lang="th-TH" sz="2800" b="1" dirty="0">
                <a:solidFill>
                  <a:srgbClr val="002060"/>
                </a:solidFill>
              </a:rPr>
              <a:t> </a:t>
            </a:r>
            <a:r>
              <a:rPr lang="en-US" sz="2800" b="1" dirty="0">
                <a:solidFill>
                  <a:srgbClr val="002060"/>
                </a:solidFill>
              </a:rPr>
              <a:t>Economic </a:t>
            </a:r>
            <a:r>
              <a:rPr lang="th-TH" sz="2800" b="1" dirty="0">
                <a:solidFill>
                  <a:srgbClr val="002060"/>
                </a:solidFill>
              </a:rPr>
              <a:t> </a:t>
            </a:r>
            <a:r>
              <a:rPr lang="en-US" sz="2800" b="1" dirty="0">
                <a:solidFill>
                  <a:srgbClr val="002060"/>
                </a:solidFill>
              </a:rPr>
              <a:t>Development</a:t>
            </a:r>
          </a:p>
        </p:txBody>
      </p:sp>
      <p:sp>
        <p:nvSpPr>
          <p:cNvPr id="10" name="TextBox 9">
            <a:extLst>
              <a:ext uri="{FF2B5EF4-FFF2-40B4-BE49-F238E27FC236}">
                <a16:creationId xmlns:a16="http://schemas.microsoft.com/office/drawing/2014/main" id="{2B65B02B-366E-B4CF-36C3-D4D61B4BED1A}"/>
              </a:ext>
            </a:extLst>
          </p:cNvPr>
          <p:cNvSpPr txBox="1"/>
          <p:nvPr/>
        </p:nvSpPr>
        <p:spPr>
          <a:xfrm>
            <a:off x="3818965" y="2347367"/>
            <a:ext cx="9558367" cy="7148111"/>
          </a:xfrm>
          <a:prstGeom prst="rect">
            <a:avLst/>
          </a:prstGeom>
          <a:noFill/>
        </p:spPr>
        <p:txBody>
          <a:bodyPr wrap="square">
            <a:spAutoFit/>
          </a:bodyPr>
          <a:lstStyle/>
          <a:p>
            <a:pPr>
              <a:lnSpc>
                <a:spcPct val="150000"/>
              </a:lnSpc>
            </a:pPr>
            <a:r>
              <a:rPr lang="th-TH" sz="2800" b="1" dirty="0"/>
              <a:t>             </a:t>
            </a:r>
            <a:r>
              <a:rPr lang="en-US" sz="2800" dirty="0"/>
              <a:t>Analyze</a:t>
            </a:r>
            <a:r>
              <a:rPr lang="th-TH" sz="2800" dirty="0"/>
              <a:t> </a:t>
            </a:r>
            <a:r>
              <a:rPr lang="en-US" sz="2800" dirty="0"/>
              <a:t> the</a:t>
            </a:r>
            <a:r>
              <a:rPr lang="th-TH" sz="2800" dirty="0"/>
              <a:t>  </a:t>
            </a:r>
            <a:r>
              <a:rPr lang="en-US" sz="2800" dirty="0"/>
              <a:t>impacts </a:t>
            </a:r>
            <a:r>
              <a:rPr lang="th-TH" sz="2800" dirty="0"/>
              <a:t> </a:t>
            </a:r>
            <a:r>
              <a:rPr lang="en-US" sz="2800" dirty="0"/>
              <a:t>of </a:t>
            </a:r>
            <a:r>
              <a:rPr lang="th-TH" sz="2800" dirty="0"/>
              <a:t> </a:t>
            </a:r>
            <a:r>
              <a:rPr lang="en-US" sz="2800" dirty="0"/>
              <a:t>international </a:t>
            </a:r>
            <a:r>
              <a:rPr lang="th-TH" sz="2800" dirty="0"/>
              <a:t> </a:t>
            </a:r>
            <a:r>
              <a:rPr lang="en-US" sz="2800" dirty="0"/>
              <a:t>trade</a:t>
            </a:r>
            <a:r>
              <a:rPr lang="th-TH" sz="2800" dirty="0"/>
              <a:t> </a:t>
            </a:r>
            <a:r>
              <a:rPr lang="en-US" sz="2800" dirty="0"/>
              <a:t> on </a:t>
            </a:r>
            <a:r>
              <a:rPr lang="th-TH" sz="2800" dirty="0"/>
              <a:t> </a:t>
            </a:r>
            <a:r>
              <a:rPr lang="en-US" sz="2800" dirty="0"/>
              <a:t>economic </a:t>
            </a:r>
            <a:r>
              <a:rPr lang="th-TH" sz="2800" dirty="0"/>
              <a:t> </a:t>
            </a:r>
            <a:r>
              <a:rPr lang="en-US" sz="2800" dirty="0"/>
              <a:t>development,</a:t>
            </a:r>
            <a:r>
              <a:rPr lang="th-TH" sz="2800" dirty="0"/>
              <a:t> </a:t>
            </a:r>
            <a:r>
              <a:rPr lang="en-US" sz="2800" dirty="0"/>
              <a:t> and</a:t>
            </a:r>
            <a:r>
              <a:rPr lang="th-TH" sz="2800" dirty="0"/>
              <a:t> </a:t>
            </a:r>
            <a:r>
              <a:rPr lang="en-US" sz="2800" dirty="0"/>
              <a:t> discuss the</a:t>
            </a:r>
            <a:r>
              <a:rPr lang="th-TH" sz="2800" dirty="0"/>
              <a:t> </a:t>
            </a:r>
            <a:r>
              <a:rPr lang="en-US" sz="2800" dirty="0"/>
              <a:t> roles </a:t>
            </a:r>
            <a:r>
              <a:rPr lang="th-TH" sz="2800" dirty="0"/>
              <a:t> </a:t>
            </a:r>
            <a:r>
              <a:rPr lang="en-US" sz="2800" dirty="0"/>
              <a:t>of </a:t>
            </a:r>
            <a:r>
              <a:rPr lang="th-TH" sz="2800" dirty="0"/>
              <a:t> </a:t>
            </a:r>
            <a:r>
              <a:rPr lang="en-US" sz="2800" dirty="0"/>
              <a:t>multinational </a:t>
            </a:r>
            <a:r>
              <a:rPr lang="th-TH" sz="2800" dirty="0"/>
              <a:t> </a:t>
            </a:r>
            <a:r>
              <a:rPr lang="en-US" sz="2800" dirty="0"/>
              <a:t>corporations</a:t>
            </a:r>
            <a:r>
              <a:rPr lang="th-TH" sz="2800" dirty="0"/>
              <a:t> </a:t>
            </a:r>
            <a:r>
              <a:rPr lang="en-US" sz="2800" dirty="0"/>
              <a:t> in</a:t>
            </a:r>
            <a:r>
              <a:rPr lang="th-TH" sz="2800" dirty="0"/>
              <a:t> </a:t>
            </a:r>
            <a:r>
              <a:rPr lang="en-US" sz="2800" dirty="0"/>
              <a:t> the </a:t>
            </a:r>
            <a:r>
              <a:rPr lang="th-TH" sz="2800" dirty="0"/>
              <a:t> </a:t>
            </a:r>
            <a:r>
              <a:rPr lang="en-US" sz="2800" dirty="0"/>
              <a:t>global </a:t>
            </a:r>
            <a:r>
              <a:rPr lang="th-TH" sz="2800" dirty="0"/>
              <a:t> </a:t>
            </a:r>
            <a:r>
              <a:rPr lang="en-US" sz="2800" dirty="0"/>
              <a:t>economy.</a:t>
            </a:r>
            <a:r>
              <a:rPr lang="th-TH" sz="2800" dirty="0"/>
              <a:t> </a:t>
            </a:r>
            <a:r>
              <a:rPr lang="en-US" sz="2800" dirty="0"/>
              <a:t> This </a:t>
            </a:r>
            <a:r>
              <a:rPr lang="th-TH" sz="2800" dirty="0"/>
              <a:t> </a:t>
            </a:r>
            <a:r>
              <a:rPr lang="en-US" sz="2800" dirty="0"/>
              <a:t>includes</a:t>
            </a:r>
            <a:r>
              <a:rPr lang="th-TH" sz="2800" dirty="0"/>
              <a:t> </a:t>
            </a:r>
            <a:r>
              <a:rPr lang="en-US" sz="2800" dirty="0"/>
              <a:t> examining </a:t>
            </a:r>
            <a:r>
              <a:rPr lang="th-TH" sz="2800" dirty="0"/>
              <a:t> </a:t>
            </a:r>
            <a:r>
              <a:rPr lang="en-US" sz="2800" dirty="0"/>
              <a:t>how</a:t>
            </a:r>
            <a:r>
              <a:rPr lang="th-TH" sz="2800" dirty="0"/>
              <a:t> </a:t>
            </a:r>
            <a:r>
              <a:rPr lang="en-US" sz="2800" dirty="0"/>
              <a:t> trade</a:t>
            </a:r>
            <a:r>
              <a:rPr lang="th-TH" sz="2800" dirty="0"/>
              <a:t> </a:t>
            </a:r>
            <a:r>
              <a:rPr lang="en-US" sz="2800" dirty="0"/>
              <a:t> liberalization, </a:t>
            </a:r>
            <a:r>
              <a:rPr lang="th-TH" sz="2800" dirty="0"/>
              <a:t> </a:t>
            </a:r>
            <a:r>
              <a:rPr lang="en-US" sz="2800" dirty="0"/>
              <a:t>cross-border </a:t>
            </a:r>
            <a:r>
              <a:rPr lang="th-TH" sz="2800" dirty="0"/>
              <a:t> </a:t>
            </a:r>
            <a:r>
              <a:rPr lang="en-US" sz="2800" dirty="0"/>
              <a:t>production </a:t>
            </a:r>
            <a:r>
              <a:rPr lang="th-TH" sz="2800" dirty="0"/>
              <a:t> </a:t>
            </a:r>
            <a:r>
              <a:rPr lang="en-US" sz="2800" dirty="0"/>
              <a:t>networks,</a:t>
            </a:r>
            <a:r>
              <a:rPr lang="th-TH" sz="2800" dirty="0"/>
              <a:t> </a:t>
            </a:r>
            <a:r>
              <a:rPr lang="en-US" sz="2800" dirty="0"/>
              <a:t> and </a:t>
            </a:r>
            <a:r>
              <a:rPr lang="th-TH" sz="2800" dirty="0"/>
              <a:t> </a:t>
            </a:r>
            <a:r>
              <a:rPr lang="en-US" sz="2800" dirty="0"/>
              <a:t>global value-chain </a:t>
            </a:r>
            <a:r>
              <a:rPr lang="th-TH" sz="2800" dirty="0"/>
              <a:t> </a:t>
            </a:r>
            <a:r>
              <a:rPr lang="en-US" sz="2800" dirty="0"/>
              <a:t>integration </a:t>
            </a:r>
            <a:r>
              <a:rPr lang="th-TH" sz="2800" dirty="0"/>
              <a:t> </a:t>
            </a:r>
            <a:r>
              <a:rPr lang="en-US" sz="2800" dirty="0"/>
              <a:t>influence</a:t>
            </a:r>
            <a:r>
              <a:rPr lang="th-TH" sz="2800" dirty="0"/>
              <a:t> </a:t>
            </a:r>
            <a:r>
              <a:rPr lang="en-US" sz="2800" dirty="0"/>
              <a:t> national </a:t>
            </a:r>
            <a:r>
              <a:rPr lang="th-TH" sz="2800" dirty="0"/>
              <a:t> </a:t>
            </a:r>
            <a:r>
              <a:rPr lang="en-US" sz="2800" dirty="0"/>
              <a:t>growth </a:t>
            </a:r>
            <a:r>
              <a:rPr lang="th-TH" sz="2800" dirty="0"/>
              <a:t> </a:t>
            </a:r>
            <a:r>
              <a:rPr lang="en-US" sz="2800" dirty="0"/>
              <a:t>trajectories,</a:t>
            </a:r>
            <a:r>
              <a:rPr lang="th-TH" sz="2800" dirty="0"/>
              <a:t> </a:t>
            </a:r>
            <a:r>
              <a:rPr lang="en-US" sz="2800" dirty="0"/>
              <a:t> industrial </a:t>
            </a:r>
            <a:r>
              <a:rPr lang="th-TH" sz="2800" dirty="0"/>
              <a:t> </a:t>
            </a:r>
            <a:r>
              <a:rPr lang="en-US" sz="2800" dirty="0"/>
              <a:t>upgrading,</a:t>
            </a:r>
            <a:r>
              <a:rPr lang="th-TH" sz="2800" dirty="0"/>
              <a:t>  </a:t>
            </a:r>
            <a:r>
              <a:rPr lang="en-US" sz="2800" dirty="0"/>
              <a:t> and</a:t>
            </a:r>
            <a:r>
              <a:rPr lang="th-TH" sz="2800" dirty="0"/>
              <a:t> </a:t>
            </a:r>
            <a:r>
              <a:rPr lang="en-US" sz="2800" dirty="0"/>
              <a:t> income </a:t>
            </a:r>
            <a:r>
              <a:rPr lang="th-TH" sz="2800" dirty="0"/>
              <a:t> </a:t>
            </a:r>
            <a:r>
              <a:rPr lang="en-US" sz="2800" dirty="0"/>
              <a:t>distribution. </a:t>
            </a:r>
            <a:r>
              <a:rPr lang="th-TH" sz="2800" dirty="0"/>
              <a:t> </a:t>
            </a:r>
            <a:r>
              <a:rPr lang="en-US" sz="2800" dirty="0"/>
              <a:t>It </a:t>
            </a:r>
            <a:r>
              <a:rPr lang="th-TH" sz="2800" dirty="0"/>
              <a:t> </a:t>
            </a:r>
            <a:r>
              <a:rPr lang="en-US" sz="2800" dirty="0"/>
              <a:t>also</a:t>
            </a:r>
            <a:r>
              <a:rPr lang="th-TH" sz="2800" dirty="0"/>
              <a:t> </a:t>
            </a:r>
            <a:r>
              <a:rPr lang="en-US" sz="2800" dirty="0"/>
              <a:t> involves </a:t>
            </a:r>
            <a:r>
              <a:rPr lang="th-TH" sz="2800" dirty="0"/>
              <a:t> </a:t>
            </a:r>
            <a:r>
              <a:rPr lang="en-US" sz="2800" dirty="0"/>
              <a:t>evaluating </a:t>
            </a:r>
            <a:r>
              <a:rPr lang="th-TH" sz="2800" dirty="0"/>
              <a:t> </a:t>
            </a:r>
            <a:r>
              <a:rPr lang="en-US" sz="2800" dirty="0"/>
              <a:t>how</a:t>
            </a:r>
            <a:r>
              <a:rPr lang="th-TH" sz="2800" dirty="0"/>
              <a:t> </a:t>
            </a:r>
            <a:r>
              <a:rPr lang="en-US" sz="2800" dirty="0"/>
              <a:t> multinational </a:t>
            </a:r>
            <a:r>
              <a:rPr lang="th-TH" sz="2800" dirty="0"/>
              <a:t> </a:t>
            </a:r>
            <a:r>
              <a:rPr lang="en-US" sz="2800" dirty="0"/>
              <a:t>corporations contribute</a:t>
            </a:r>
            <a:r>
              <a:rPr lang="th-TH" sz="2800" dirty="0"/>
              <a:t> </a:t>
            </a:r>
            <a:r>
              <a:rPr lang="en-US" sz="2800" dirty="0"/>
              <a:t> to</a:t>
            </a:r>
            <a:r>
              <a:rPr lang="th-TH" sz="2800" dirty="0"/>
              <a:t> </a:t>
            </a:r>
            <a:r>
              <a:rPr lang="en-US" sz="2800" dirty="0"/>
              <a:t> capital</a:t>
            </a:r>
            <a:r>
              <a:rPr lang="th-TH" sz="2800" dirty="0"/>
              <a:t> </a:t>
            </a:r>
            <a:r>
              <a:rPr lang="en-US" sz="2800" dirty="0"/>
              <a:t> flows,</a:t>
            </a:r>
            <a:r>
              <a:rPr lang="th-TH" sz="2800" dirty="0"/>
              <a:t> </a:t>
            </a:r>
            <a:r>
              <a:rPr lang="en-US" sz="2800" dirty="0"/>
              <a:t> technology</a:t>
            </a:r>
            <a:r>
              <a:rPr lang="th-TH" sz="2800" dirty="0"/>
              <a:t> </a:t>
            </a:r>
            <a:r>
              <a:rPr lang="en-US" sz="2800" dirty="0"/>
              <a:t> transfer,</a:t>
            </a:r>
            <a:r>
              <a:rPr lang="th-TH" sz="2800" dirty="0"/>
              <a:t> </a:t>
            </a:r>
            <a:r>
              <a:rPr lang="en-US" sz="2800" dirty="0"/>
              <a:t> employment</a:t>
            </a:r>
            <a:r>
              <a:rPr lang="th-TH" sz="2800" dirty="0"/>
              <a:t> </a:t>
            </a:r>
            <a:r>
              <a:rPr lang="en-US" sz="2800" dirty="0"/>
              <a:t> generation, </a:t>
            </a:r>
            <a:r>
              <a:rPr lang="th-TH" sz="2800" dirty="0"/>
              <a:t> </a:t>
            </a:r>
            <a:r>
              <a:rPr lang="en-US" sz="2800" dirty="0"/>
              <a:t>and competitive </a:t>
            </a:r>
            <a:r>
              <a:rPr lang="th-TH" sz="2800" dirty="0"/>
              <a:t> </a:t>
            </a:r>
            <a:r>
              <a:rPr lang="en-US" sz="2800" dirty="0"/>
              <a:t>dynamics, </a:t>
            </a:r>
            <a:r>
              <a:rPr lang="th-TH" sz="2800" dirty="0"/>
              <a:t> </a:t>
            </a:r>
            <a:r>
              <a:rPr lang="en-US" sz="2800" dirty="0"/>
              <a:t>while </a:t>
            </a:r>
            <a:r>
              <a:rPr lang="th-TH" sz="2800" dirty="0"/>
              <a:t> </a:t>
            </a:r>
            <a:r>
              <a:rPr lang="en-US" sz="2800" dirty="0"/>
              <a:t>considering </a:t>
            </a:r>
            <a:r>
              <a:rPr lang="th-TH" sz="2800" dirty="0"/>
              <a:t> </a:t>
            </a:r>
            <a:r>
              <a:rPr lang="en-US" sz="2800" dirty="0"/>
              <a:t>concerns </a:t>
            </a:r>
            <a:r>
              <a:rPr lang="th-TH" sz="2800" dirty="0"/>
              <a:t> </a:t>
            </a:r>
            <a:r>
              <a:rPr lang="en-US" sz="2800" dirty="0"/>
              <a:t>related </a:t>
            </a:r>
            <a:r>
              <a:rPr lang="th-TH" sz="2800" dirty="0"/>
              <a:t> </a:t>
            </a:r>
            <a:r>
              <a:rPr lang="en-US" sz="2800" dirty="0"/>
              <a:t>to</a:t>
            </a:r>
            <a:r>
              <a:rPr lang="th-TH" sz="2800" dirty="0"/>
              <a:t> </a:t>
            </a:r>
            <a:r>
              <a:rPr lang="en-US" sz="2800" dirty="0"/>
              <a:t> market </a:t>
            </a:r>
            <a:r>
              <a:rPr lang="th-TH" sz="2800" dirty="0"/>
              <a:t> </a:t>
            </a:r>
            <a:r>
              <a:rPr lang="en-US" sz="2800" dirty="0"/>
              <a:t>dominance, regulatory</a:t>
            </a:r>
            <a:r>
              <a:rPr lang="th-TH" sz="2800" dirty="0"/>
              <a:t> </a:t>
            </a:r>
            <a:r>
              <a:rPr lang="en-US" sz="2800" dirty="0"/>
              <a:t> challenges,</a:t>
            </a:r>
            <a:r>
              <a:rPr lang="th-TH" sz="2800" dirty="0"/>
              <a:t> </a:t>
            </a:r>
            <a:r>
              <a:rPr lang="en-US" sz="2800" dirty="0"/>
              <a:t> and </a:t>
            </a:r>
            <a:r>
              <a:rPr lang="th-TH" sz="2800" dirty="0"/>
              <a:t> </a:t>
            </a:r>
            <a:r>
              <a:rPr lang="en-US" sz="2800" dirty="0"/>
              <a:t>developmental</a:t>
            </a:r>
            <a:r>
              <a:rPr lang="th-TH" sz="2800" dirty="0"/>
              <a:t> </a:t>
            </a:r>
            <a:r>
              <a:rPr lang="en-US" sz="2800" dirty="0"/>
              <a:t> inequalities</a:t>
            </a:r>
            <a:r>
              <a:rPr lang="th-TH" sz="2800" dirty="0"/>
              <a:t> </a:t>
            </a:r>
            <a:r>
              <a:rPr lang="en-US" sz="2800" dirty="0"/>
              <a:t> among </a:t>
            </a:r>
            <a:r>
              <a:rPr lang="th-TH" sz="2800" dirty="0"/>
              <a:t> </a:t>
            </a:r>
            <a:r>
              <a:rPr lang="en-US" sz="2800" dirty="0"/>
              <a:t>countries</a:t>
            </a:r>
            <a:endParaRPr lang="th-TH" sz="2800" dirty="0"/>
          </a:p>
        </p:txBody>
      </p:sp>
    </p:spTree>
    <p:extLst>
      <p:ext uri="{BB962C8B-B14F-4D97-AF65-F5344CB8AC3E}">
        <p14:creationId xmlns:p14="http://schemas.microsoft.com/office/powerpoint/2010/main" val="3511608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0" y="-63063"/>
            <a:ext cx="14630400" cy="8229600"/>
          </a:xfrm>
          <a:prstGeom prst="rect">
            <a:avLst/>
          </a:prstGeom>
        </p:spPr>
      </p:pic>
      <p:sp>
        <p:nvSpPr>
          <p:cNvPr id="6" name="Text 2"/>
          <p:cNvSpPr/>
          <p:nvPr/>
        </p:nvSpPr>
        <p:spPr>
          <a:xfrm>
            <a:off x="2348389" y="1060252"/>
            <a:ext cx="9933503" cy="355402"/>
          </a:xfrm>
          <a:prstGeom prst="rect">
            <a:avLst/>
          </a:prstGeom>
          <a:noFill/>
          <a:ln/>
        </p:spPr>
        <p:txBody>
          <a:bodyPr wrap="none" rtlCol="0" anchor="t"/>
          <a:lstStyle/>
          <a:p>
            <a:pPr marL="0" indent="0">
              <a:lnSpc>
                <a:spcPts val="2799"/>
              </a:lnSpc>
              <a:buNone/>
            </a:pPr>
            <a:endParaRPr lang="en-US" sz="1750" dirty="0"/>
          </a:p>
        </p:txBody>
      </p:sp>
      <p:sp>
        <p:nvSpPr>
          <p:cNvPr id="7" name="Text 3"/>
          <p:cNvSpPr/>
          <p:nvPr/>
        </p:nvSpPr>
        <p:spPr>
          <a:xfrm>
            <a:off x="2348389" y="1665565"/>
            <a:ext cx="9933503" cy="355402"/>
          </a:xfrm>
          <a:prstGeom prst="rect">
            <a:avLst/>
          </a:prstGeom>
          <a:noFill/>
          <a:ln/>
        </p:spPr>
        <p:txBody>
          <a:bodyPr wrap="none" rtlCol="0" anchor="t"/>
          <a:lstStyle/>
          <a:p>
            <a:pPr marL="0" indent="0">
              <a:lnSpc>
                <a:spcPts val="2799"/>
              </a:lnSpc>
              <a:buNone/>
            </a:pPr>
            <a:endParaRPr lang="en-US" sz="1750" dirty="0"/>
          </a:p>
        </p:txBody>
      </p:sp>
      <p:sp>
        <p:nvSpPr>
          <p:cNvPr id="8" name="Text 4"/>
          <p:cNvSpPr/>
          <p:nvPr/>
        </p:nvSpPr>
        <p:spPr>
          <a:xfrm>
            <a:off x="2348389" y="2270879"/>
            <a:ext cx="9933503" cy="355402"/>
          </a:xfrm>
          <a:prstGeom prst="rect">
            <a:avLst/>
          </a:prstGeom>
          <a:noFill/>
          <a:ln/>
        </p:spPr>
        <p:txBody>
          <a:bodyPr wrap="none" rtlCol="0" anchor="t"/>
          <a:lstStyle/>
          <a:p>
            <a:pPr marL="0" indent="0">
              <a:lnSpc>
                <a:spcPts val="2799"/>
              </a:lnSpc>
              <a:buNone/>
            </a:pPr>
            <a:endParaRPr lang="en-US" sz="1750" dirty="0"/>
          </a:p>
        </p:txBody>
      </p:sp>
      <p:sp>
        <p:nvSpPr>
          <p:cNvPr id="9" name="Text 5"/>
          <p:cNvSpPr/>
          <p:nvPr/>
        </p:nvSpPr>
        <p:spPr>
          <a:xfrm>
            <a:off x="2348389" y="2876193"/>
            <a:ext cx="9933503" cy="355402"/>
          </a:xfrm>
          <a:prstGeom prst="rect">
            <a:avLst/>
          </a:prstGeom>
          <a:noFill/>
          <a:ln/>
        </p:spPr>
        <p:txBody>
          <a:bodyPr wrap="none" rtlCol="0" anchor="t"/>
          <a:lstStyle/>
          <a:p>
            <a:pPr marL="0" indent="0">
              <a:lnSpc>
                <a:spcPts val="2799"/>
              </a:lnSpc>
              <a:buNone/>
            </a:pPr>
            <a:endParaRPr lang="en-US" sz="1750" dirty="0"/>
          </a:p>
        </p:txBody>
      </p:sp>
      <p:sp>
        <p:nvSpPr>
          <p:cNvPr id="10" name="Text 6"/>
          <p:cNvSpPr/>
          <p:nvPr/>
        </p:nvSpPr>
        <p:spPr>
          <a:xfrm>
            <a:off x="2348389" y="3481507"/>
            <a:ext cx="9933503" cy="355402"/>
          </a:xfrm>
          <a:prstGeom prst="rect">
            <a:avLst/>
          </a:prstGeom>
          <a:noFill/>
          <a:ln/>
        </p:spPr>
        <p:txBody>
          <a:bodyPr wrap="none" rtlCol="0" anchor="t"/>
          <a:lstStyle/>
          <a:p>
            <a:pPr marL="0" indent="0">
              <a:lnSpc>
                <a:spcPts val="2799"/>
              </a:lnSpc>
              <a:buNone/>
            </a:pPr>
            <a:endParaRPr lang="en-US" sz="1750" dirty="0"/>
          </a:p>
        </p:txBody>
      </p:sp>
      <p:sp>
        <p:nvSpPr>
          <p:cNvPr id="11" name="Text 7"/>
          <p:cNvSpPr/>
          <p:nvPr/>
        </p:nvSpPr>
        <p:spPr>
          <a:xfrm>
            <a:off x="2348389" y="3606800"/>
            <a:ext cx="10283878" cy="985679"/>
          </a:xfrm>
          <a:prstGeom prst="rect">
            <a:avLst/>
          </a:prstGeom>
          <a:noFill/>
          <a:ln/>
        </p:spPr>
        <p:txBody>
          <a:bodyPr wrap="none" rtlCol="0" anchor="t"/>
          <a:lstStyle/>
          <a:p>
            <a:pPr marL="0" indent="0">
              <a:lnSpc>
                <a:spcPts val="5468"/>
              </a:lnSpc>
              <a:buNone/>
            </a:pPr>
            <a:r>
              <a:rPr lang="en-US" sz="4400" b="1" kern="0" spc="-87" dirty="0">
                <a:solidFill>
                  <a:srgbClr val="002060"/>
                </a:solidFill>
                <a:latin typeface="adonis-web" pitchFamily="34" charset="0"/>
                <a:ea typeface="adonis-web" pitchFamily="34" charset="-122"/>
                <a:cs typeface="adonis-web" pitchFamily="34" charset="-120"/>
              </a:rPr>
              <a:t>  Section  4 :</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Social</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 and </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cultural </a:t>
            </a:r>
            <a:r>
              <a:rPr lang="th-TH" sz="4400" b="1" kern="0" spc="-87" dirty="0">
                <a:solidFill>
                  <a:srgbClr val="002060"/>
                </a:solidFill>
                <a:latin typeface="adonis-web" pitchFamily="34" charset="0"/>
                <a:ea typeface="adonis-web" pitchFamily="34" charset="-122"/>
                <a:cs typeface="adonis-web" pitchFamily="34" charset="-120"/>
              </a:rPr>
              <a:t> </a:t>
            </a:r>
            <a:r>
              <a:rPr lang="en-US" sz="4400" b="1" kern="0" spc="-87" dirty="0">
                <a:solidFill>
                  <a:srgbClr val="002060"/>
                </a:solidFill>
                <a:latin typeface="adonis-web" pitchFamily="34" charset="0"/>
                <a:ea typeface="adonis-web" pitchFamily="34" charset="-122"/>
                <a:cs typeface="adonis-web" pitchFamily="34" charset="-120"/>
              </a:rPr>
              <a:t>dimensions</a:t>
            </a:r>
            <a:r>
              <a:rPr lang="th-TH" sz="4400" b="1" kern="0" spc="-87" dirty="0">
                <a:solidFill>
                  <a:srgbClr val="002060"/>
                </a:solidFill>
                <a:latin typeface="adonis-web" pitchFamily="34" charset="0"/>
                <a:ea typeface="adonis-web" pitchFamily="34" charset="-122"/>
                <a:cs typeface="adonis-web" pitchFamily="34" charset="-120"/>
              </a:rPr>
              <a:t> </a:t>
            </a:r>
            <a:endParaRPr lang="en-US" sz="4400" dirty="0">
              <a:solidFill>
                <a:srgbClr val="002060"/>
              </a:solidFill>
            </a:endParaRPr>
          </a:p>
        </p:txBody>
      </p:sp>
      <p:sp>
        <p:nvSpPr>
          <p:cNvPr id="12" name="Text 8"/>
          <p:cNvSpPr/>
          <p:nvPr/>
        </p:nvSpPr>
        <p:spPr>
          <a:xfrm>
            <a:off x="2348389" y="5197793"/>
            <a:ext cx="9933503" cy="355402"/>
          </a:xfrm>
          <a:prstGeom prst="rect">
            <a:avLst/>
          </a:prstGeom>
          <a:noFill/>
          <a:ln/>
        </p:spPr>
        <p:txBody>
          <a:bodyPr wrap="none" rtlCol="0" anchor="t"/>
          <a:lstStyle/>
          <a:p>
            <a:pPr marL="0" indent="0">
              <a:lnSpc>
                <a:spcPts val="2799"/>
              </a:lnSpc>
              <a:buNone/>
            </a:pPr>
            <a:endParaRPr lang="en-US" sz="1750" dirty="0"/>
          </a:p>
        </p:txBody>
      </p:sp>
      <p:sp>
        <p:nvSpPr>
          <p:cNvPr id="13" name="Text 9"/>
          <p:cNvSpPr/>
          <p:nvPr/>
        </p:nvSpPr>
        <p:spPr>
          <a:xfrm>
            <a:off x="2348389" y="5803106"/>
            <a:ext cx="9933503" cy="355402"/>
          </a:xfrm>
          <a:prstGeom prst="rect">
            <a:avLst/>
          </a:prstGeom>
          <a:noFill/>
          <a:ln/>
        </p:spPr>
        <p:txBody>
          <a:bodyPr wrap="none" rtlCol="0" anchor="t"/>
          <a:lstStyle/>
          <a:p>
            <a:pPr marL="0" indent="0">
              <a:lnSpc>
                <a:spcPts val="2799"/>
              </a:lnSpc>
              <a:buNone/>
            </a:pPr>
            <a:endParaRPr lang="en-US" sz="1750" dirty="0"/>
          </a:p>
        </p:txBody>
      </p:sp>
      <p:sp>
        <p:nvSpPr>
          <p:cNvPr id="14" name="Text 10"/>
          <p:cNvSpPr/>
          <p:nvPr/>
        </p:nvSpPr>
        <p:spPr>
          <a:xfrm>
            <a:off x="2348389" y="6408420"/>
            <a:ext cx="9933503" cy="355402"/>
          </a:xfrm>
          <a:prstGeom prst="rect">
            <a:avLst/>
          </a:prstGeom>
          <a:noFill/>
          <a:ln/>
        </p:spPr>
        <p:txBody>
          <a:bodyPr wrap="none" rtlCol="0" anchor="t"/>
          <a:lstStyle/>
          <a:p>
            <a:pPr marL="0" indent="0">
              <a:lnSpc>
                <a:spcPts val="2799"/>
              </a:lnSpc>
              <a:buNone/>
            </a:pPr>
            <a:endParaRPr lang="en-US" sz="1750" dirty="0"/>
          </a:p>
        </p:txBody>
      </p:sp>
      <p:sp>
        <p:nvSpPr>
          <p:cNvPr id="15" name="Text 11"/>
          <p:cNvSpPr/>
          <p:nvPr/>
        </p:nvSpPr>
        <p:spPr>
          <a:xfrm>
            <a:off x="2348389" y="7013734"/>
            <a:ext cx="9933503" cy="355402"/>
          </a:xfrm>
          <a:prstGeom prst="rect">
            <a:avLst/>
          </a:prstGeom>
          <a:noFill/>
          <a:ln/>
        </p:spPr>
        <p:txBody>
          <a:bodyPr wrap="none" rtlCol="0" anchor="t"/>
          <a:lstStyle/>
          <a:p>
            <a:pPr marL="0" indent="0">
              <a:lnSpc>
                <a:spcPts val="2799"/>
              </a:lnSpc>
              <a:buNone/>
            </a:pPr>
            <a:endParaRPr lang="en-US" sz="175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237067" y="469583"/>
            <a:ext cx="14630400" cy="8229600"/>
          </a:xfrm>
          <a:prstGeom prst="rect">
            <a:avLst/>
          </a:prstGeom>
        </p:spPr>
      </p:pic>
      <p:pic>
        <p:nvPicPr>
          <p:cNvPr id="4" name="Image 1" descr="preencoded.png"/>
          <p:cNvPicPr>
            <a:picLocks noChangeAspect="1"/>
          </p:cNvPicPr>
          <p:nvPr/>
        </p:nvPicPr>
        <p:blipFill>
          <a:blip r:embed="rId4"/>
          <a:stretch>
            <a:fillRect/>
          </a:stretch>
        </p:blipFill>
        <p:spPr>
          <a:xfrm>
            <a:off x="11371600" y="0"/>
            <a:ext cx="3258799" cy="8534400"/>
          </a:xfrm>
          <a:prstGeom prst="rect">
            <a:avLst/>
          </a:prstGeom>
        </p:spPr>
      </p:pic>
      <p:sp>
        <p:nvSpPr>
          <p:cNvPr id="5" name="Text 1"/>
          <p:cNvSpPr/>
          <p:nvPr/>
        </p:nvSpPr>
        <p:spPr>
          <a:xfrm>
            <a:off x="1236133" y="729496"/>
            <a:ext cx="8280400" cy="694373"/>
          </a:xfrm>
          <a:prstGeom prst="rect">
            <a:avLst/>
          </a:prstGeom>
          <a:noFill/>
          <a:ln/>
        </p:spPr>
        <p:txBody>
          <a:bodyPr wrap="none" rtlCol="0" anchor="t"/>
          <a:lstStyle/>
          <a:p>
            <a:pPr marL="0" indent="0">
              <a:lnSpc>
                <a:spcPts val="5468"/>
              </a:lnSpc>
              <a:buNone/>
            </a:pPr>
            <a:r>
              <a:rPr lang="th-TH" sz="4400" b="1" kern="0" spc="-87" dirty="0">
                <a:solidFill>
                  <a:srgbClr val="FF75D3"/>
                </a:solidFill>
                <a:latin typeface="adonis-web" pitchFamily="34" charset="0"/>
                <a:ea typeface="adonis-web" pitchFamily="34" charset="-122"/>
                <a:cs typeface="adonis-web" pitchFamily="34" charset="-120"/>
              </a:rPr>
              <a:t>          </a:t>
            </a:r>
            <a:endParaRPr lang="en-US" sz="4400" dirty="0"/>
          </a:p>
        </p:txBody>
      </p:sp>
      <p:pic>
        <p:nvPicPr>
          <p:cNvPr id="6" name="Image 2" descr="preencoded.png"/>
          <p:cNvPicPr>
            <a:picLocks noChangeAspect="1"/>
          </p:cNvPicPr>
          <p:nvPr/>
        </p:nvPicPr>
        <p:blipFill>
          <a:blip r:embed="rId5"/>
          <a:stretch>
            <a:fillRect/>
          </a:stretch>
        </p:blipFill>
        <p:spPr>
          <a:xfrm>
            <a:off x="2465762" y="416151"/>
            <a:ext cx="1110972" cy="1363119"/>
          </a:xfrm>
          <a:prstGeom prst="rect">
            <a:avLst/>
          </a:prstGeom>
        </p:spPr>
      </p:pic>
      <p:sp>
        <p:nvSpPr>
          <p:cNvPr id="7" name="Text 2"/>
          <p:cNvSpPr/>
          <p:nvPr/>
        </p:nvSpPr>
        <p:spPr>
          <a:xfrm>
            <a:off x="4033620" y="1073044"/>
            <a:ext cx="4724399" cy="492553"/>
          </a:xfrm>
          <a:prstGeom prst="rect">
            <a:avLst/>
          </a:prstGeom>
          <a:noFill/>
          <a:ln/>
        </p:spPr>
        <p:txBody>
          <a:bodyPr wrap="none" rtlCol="0" anchor="t"/>
          <a:lstStyle/>
          <a:p>
            <a:pPr marL="0" indent="0" algn="l">
              <a:lnSpc>
                <a:spcPts val="2734"/>
              </a:lnSpc>
              <a:buNone/>
            </a:pPr>
            <a:r>
              <a:rPr lang="th-TH" sz="2800" b="1" kern="0" spc="-44" dirty="0">
                <a:solidFill>
                  <a:srgbClr val="272525"/>
                </a:solidFill>
                <a:latin typeface="adonis-web" pitchFamily="34" charset="0"/>
                <a:ea typeface="adonis-web" pitchFamily="34" charset="-122"/>
                <a:cs typeface="adonis-web" pitchFamily="34" charset="-120"/>
              </a:rPr>
              <a:t>  </a:t>
            </a:r>
            <a:r>
              <a:rPr lang="en-US" sz="2800" b="1" kern="0" spc="-44" dirty="0">
                <a:solidFill>
                  <a:srgbClr val="272525"/>
                </a:solidFill>
                <a:latin typeface="adonis-web" pitchFamily="34" charset="0"/>
                <a:ea typeface="adonis-web" pitchFamily="34" charset="-122"/>
                <a:cs typeface="adonis-web" pitchFamily="34" charset="-120"/>
              </a:rPr>
              <a:t>    </a:t>
            </a:r>
            <a:r>
              <a:rPr lang="th-TH" sz="2800" b="1" kern="0" spc="-44" dirty="0">
                <a:solidFill>
                  <a:srgbClr val="272525"/>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Cultural</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Diplomacy</a:t>
            </a:r>
            <a:endParaRPr lang="en-US" sz="2800" dirty="0">
              <a:solidFill>
                <a:srgbClr val="002060"/>
              </a:solidFill>
            </a:endParaRPr>
          </a:p>
        </p:txBody>
      </p:sp>
      <p:sp>
        <p:nvSpPr>
          <p:cNvPr id="8" name="Text 3"/>
          <p:cNvSpPr/>
          <p:nvPr/>
        </p:nvSpPr>
        <p:spPr>
          <a:xfrm>
            <a:off x="1016001" y="1832702"/>
            <a:ext cx="10355600" cy="6350557"/>
          </a:xfrm>
          <a:prstGeom prst="rect">
            <a:avLst/>
          </a:prstGeom>
          <a:noFill/>
          <a:ln/>
        </p:spPr>
        <p:txBody>
          <a:bodyPr wrap="square" rtlCol="0" anchor="t"/>
          <a:lstStyle/>
          <a:p>
            <a:pPr marL="0" indent="0" algn="l">
              <a:lnSpc>
                <a:spcPts val="2799"/>
              </a:lnSpc>
              <a:buNone/>
            </a:pPr>
            <a:r>
              <a:rPr lang="en-US" sz="20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Define  the  role  of  cultural  diplomacy  in  international  relations  and  examine  examples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of</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successful  cultural  diplomacy  initiatives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as  examples  below :</a:t>
            </a:r>
          </a:p>
          <a:p>
            <a:pPr marL="0" indent="0" algn="l">
              <a:lnSpc>
                <a:spcPts val="2799"/>
              </a:lnSpc>
              <a:buNone/>
            </a:pPr>
            <a:endParaRPr lang="th-TH" sz="2400" kern="0" spc="-35" dirty="0">
              <a:solidFill>
                <a:srgbClr val="272525"/>
              </a:solidFill>
              <a:latin typeface="Source Sans Pro" pitchFamily="34" charset="0"/>
              <a:ea typeface="Source Sans Pro" pitchFamily="34" charset="-122"/>
              <a:cs typeface="Source Sans Pro" pitchFamily="34" charset="-120"/>
            </a:endParaRPr>
          </a:p>
          <a:p>
            <a:pPr marL="0" indent="0" algn="l">
              <a:lnSpc>
                <a:spcPts val="2799"/>
              </a:lnSpc>
              <a:buNone/>
            </a:pPr>
            <a:r>
              <a:rPr lang="en-US" sz="2400" kern="0" spc="-35" dirty="0">
                <a:solidFill>
                  <a:srgbClr val="272525"/>
                </a:solidFill>
                <a:latin typeface="Source Sans Pro" pitchFamily="34" charset="0"/>
                <a:ea typeface="Source Sans Pro" pitchFamily="34" charset="-122"/>
                <a:cs typeface="Source Sans Pro" pitchFamily="34" charset="-120"/>
              </a:rPr>
              <a:t>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   South  Korea’s  Korean  Wave (Hallyu)  Diplomacy  South  Korea’s  government strategically  supports  the  global  spread  of  K-pop,  K-dramas,  films,  and  culinary  culture  as  instruments</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of  cultural  diplomacy.  This  has  improved  Korea’s  international  standing, boosted  cultural  exports,  and  fostered  international  cooperation  in  media,  education, and  tourism.</a:t>
            </a:r>
            <a:endParaRPr lang="th-TH" sz="2400" kern="0" spc="-35" dirty="0">
              <a:solidFill>
                <a:srgbClr val="272525"/>
              </a:solidFill>
              <a:latin typeface="Source Sans Pro" pitchFamily="34" charset="0"/>
              <a:ea typeface="Source Sans Pro" pitchFamily="34" charset="-122"/>
              <a:cs typeface="Source Sans Pro" pitchFamily="34" charset="-120"/>
            </a:endParaRPr>
          </a:p>
          <a:p>
            <a:pPr marL="0" indent="0" algn="l">
              <a:lnSpc>
                <a:spcPts val="2799"/>
              </a:lnSpc>
              <a:buNone/>
            </a:pPr>
            <a:endParaRPr lang="en-US" sz="2400" kern="0" spc="-35" dirty="0">
              <a:solidFill>
                <a:srgbClr val="272525"/>
              </a:solidFill>
              <a:latin typeface="Source Sans Pro" pitchFamily="34" charset="0"/>
              <a:ea typeface="Source Sans Pro" pitchFamily="34" charset="-122"/>
              <a:cs typeface="Source Sans Pro" pitchFamily="34" charset="-120"/>
            </a:endParaRPr>
          </a:p>
          <a:p>
            <a:pPr marL="0" indent="0" algn="l">
              <a:lnSpc>
                <a:spcPts val="2799"/>
              </a:lnSpc>
              <a:buNone/>
            </a:pPr>
            <a:r>
              <a:rPr lang="en-US" sz="2400" kern="0" spc="-35" dirty="0">
                <a:solidFill>
                  <a:srgbClr val="272525"/>
                </a:solidFill>
                <a:latin typeface="Source Sans Pro" pitchFamily="34" charset="0"/>
                <a:ea typeface="Source Sans Pro" pitchFamily="34" charset="-122"/>
                <a:cs typeface="Source Sans Pro" pitchFamily="34" charset="-120"/>
              </a:rPr>
              <a:t>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  United  States’  Fulbright  Program.  The  Fulbright  Program  facilitates  international  academic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exchange  through  scholarships  for  students,  academics,  and  professionals.  By fostering educational  collaboration  and  intercultural  understanding,  the  program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has  become  a cornerstone  of </a:t>
            </a:r>
            <a:r>
              <a:rPr lang="th-TH" sz="2400" kern="0" spc="-35" dirty="0">
                <a:solidFill>
                  <a:srgbClr val="272525"/>
                </a:solidFill>
                <a:latin typeface="Source Sans Pro" pitchFamily="34" charset="0"/>
                <a:ea typeface="Source Sans Pro" pitchFamily="34" charset="-122"/>
                <a:cs typeface="Source Sans Pro" pitchFamily="34" charset="-120"/>
              </a:rPr>
              <a:t>         </a:t>
            </a:r>
            <a:r>
              <a:rPr lang="en-US" sz="2400" kern="0" spc="-35" dirty="0">
                <a:solidFill>
                  <a:srgbClr val="272525"/>
                </a:solidFill>
                <a:latin typeface="Source Sans Pro" pitchFamily="34" charset="0"/>
                <a:ea typeface="Source Sans Pro" pitchFamily="34" charset="-122"/>
                <a:cs typeface="Source Sans Pro" pitchFamily="34" charset="-120"/>
              </a:rPr>
              <a:t> U.S.  Cultural  diplomacy.</a:t>
            </a:r>
          </a:p>
          <a:p>
            <a:pPr marL="0" indent="0" algn="l">
              <a:lnSpc>
                <a:spcPts val="2799"/>
              </a:lnSpc>
              <a:buNone/>
            </a:pPr>
            <a:endParaRPr lang="th-TH" sz="1600" kern="0" spc="-35" dirty="0">
              <a:solidFill>
                <a:srgbClr val="272525"/>
              </a:solidFill>
              <a:latin typeface="Source Sans Pro" pitchFamily="34" charset="0"/>
              <a:ea typeface="Source Sans Pro" pitchFamily="34" charset="-122"/>
              <a:cs typeface="Source Sans Pro" pitchFamily="34" charset="-120"/>
            </a:endParaRPr>
          </a:p>
          <a:p>
            <a:pPr marL="0" indent="0" algn="l">
              <a:lnSpc>
                <a:spcPts val="2799"/>
              </a:lnSpc>
              <a:buNone/>
            </a:pPr>
            <a:endParaRPr lang="en-US" sz="1600" dirty="0"/>
          </a:p>
        </p:txBody>
      </p:sp>
      <p:sp>
        <p:nvSpPr>
          <p:cNvPr id="10" name="Text 4"/>
          <p:cNvSpPr/>
          <p:nvPr/>
        </p:nvSpPr>
        <p:spPr>
          <a:xfrm>
            <a:off x="2277428" y="3756779"/>
            <a:ext cx="7862173" cy="694373"/>
          </a:xfrm>
          <a:prstGeom prst="rect">
            <a:avLst/>
          </a:prstGeom>
          <a:noFill/>
          <a:ln/>
        </p:spPr>
        <p:txBody>
          <a:bodyPr wrap="square" rtlCol="0" anchor="t"/>
          <a:lstStyle/>
          <a:p>
            <a:pPr marL="0" indent="0" algn="l">
              <a:lnSpc>
                <a:spcPts val="2734"/>
              </a:lnSpc>
              <a:buNone/>
            </a:pPr>
            <a:endParaRPr lang="en-US" sz="2000" dirty="0"/>
          </a:p>
        </p:txBody>
      </p:sp>
      <p:sp>
        <p:nvSpPr>
          <p:cNvPr id="11" name="Text 5"/>
          <p:cNvSpPr/>
          <p:nvPr/>
        </p:nvSpPr>
        <p:spPr>
          <a:xfrm>
            <a:off x="2277428" y="4584383"/>
            <a:ext cx="7862173" cy="710803"/>
          </a:xfrm>
          <a:prstGeom prst="rect">
            <a:avLst/>
          </a:prstGeom>
          <a:noFill/>
          <a:ln/>
        </p:spPr>
        <p:txBody>
          <a:bodyPr wrap="square" rtlCol="0" anchor="t"/>
          <a:lstStyle/>
          <a:p>
            <a:pPr marL="0" indent="0" algn="l">
              <a:lnSpc>
                <a:spcPts val="2799"/>
              </a:lnSpc>
              <a:buNone/>
            </a:pPr>
            <a:endParaRPr lang="en-US" sz="1600" dirty="0"/>
          </a:p>
        </p:txBody>
      </p:sp>
      <p:sp>
        <p:nvSpPr>
          <p:cNvPr id="13" name="Text 6"/>
          <p:cNvSpPr/>
          <p:nvPr/>
        </p:nvSpPr>
        <p:spPr>
          <a:xfrm>
            <a:off x="2277428" y="5739527"/>
            <a:ext cx="7862173" cy="694373"/>
          </a:xfrm>
          <a:prstGeom prst="rect">
            <a:avLst/>
          </a:prstGeom>
          <a:noFill/>
          <a:ln/>
        </p:spPr>
        <p:txBody>
          <a:bodyPr wrap="square" rtlCol="0" anchor="t"/>
          <a:lstStyle/>
          <a:p>
            <a:pPr marL="0" indent="0" algn="l">
              <a:lnSpc>
                <a:spcPts val="2734"/>
              </a:lnSpc>
              <a:buNone/>
            </a:pPr>
            <a:endParaRPr lang="en-US" sz="2000" dirty="0"/>
          </a:p>
        </p:txBody>
      </p:sp>
      <p:sp>
        <p:nvSpPr>
          <p:cNvPr id="14" name="Text 7"/>
          <p:cNvSpPr/>
          <p:nvPr/>
        </p:nvSpPr>
        <p:spPr>
          <a:xfrm>
            <a:off x="2277428" y="6567130"/>
            <a:ext cx="7862173" cy="710803"/>
          </a:xfrm>
          <a:prstGeom prst="rect">
            <a:avLst/>
          </a:prstGeom>
          <a:noFill/>
          <a:ln/>
        </p:spPr>
        <p:txBody>
          <a:bodyPr wrap="square" rtlCol="0" anchor="t"/>
          <a:lstStyle/>
          <a:p>
            <a:pPr marL="0" indent="0" algn="l">
              <a:lnSpc>
                <a:spcPts val="2799"/>
              </a:lnSpc>
              <a:buNone/>
            </a:pP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16D1B-1FC1-33EA-C196-70476D84AD9B}"/>
              </a:ext>
            </a:extLst>
          </p:cNvPr>
          <p:cNvPicPr>
            <a:picLocks noChangeAspect="1"/>
          </p:cNvPicPr>
          <p:nvPr/>
        </p:nvPicPr>
        <p:blipFill>
          <a:blip r:embed="rId2"/>
          <a:stretch>
            <a:fillRect/>
          </a:stretch>
        </p:blipFill>
        <p:spPr>
          <a:xfrm>
            <a:off x="10972800" y="0"/>
            <a:ext cx="3657600" cy="8229600"/>
          </a:xfrm>
          <a:prstGeom prst="rect">
            <a:avLst/>
          </a:prstGeom>
        </p:spPr>
      </p:pic>
      <p:pic>
        <p:nvPicPr>
          <p:cNvPr id="4" name="Picture 3">
            <a:extLst>
              <a:ext uri="{FF2B5EF4-FFF2-40B4-BE49-F238E27FC236}">
                <a16:creationId xmlns:a16="http://schemas.microsoft.com/office/drawing/2014/main" id="{5FCA6D42-184B-2FA5-0AF3-B6D58112262B}"/>
              </a:ext>
            </a:extLst>
          </p:cNvPr>
          <p:cNvPicPr>
            <a:picLocks noChangeAspect="1"/>
          </p:cNvPicPr>
          <p:nvPr/>
        </p:nvPicPr>
        <p:blipFill>
          <a:blip r:embed="rId3"/>
          <a:stretch>
            <a:fillRect/>
          </a:stretch>
        </p:blipFill>
        <p:spPr>
          <a:xfrm>
            <a:off x="1172416" y="450460"/>
            <a:ext cx="1109568" cy="1250588"/>
          </a:xfrm>
          <a:prstGeom prst="rect">
            <a:avLst/>
          </a:prstGeom>
        </p:spPr>
      </p:pic>
      <p:sp>
        <p:nvSpPr>
          <p:cNvPr id="6" name="TextBox 5">
            <a:extLst>
              <a:ext uri="{FF2B5EF4-FFF2-40B4-BE49-F238E27FC236}">
                <a16:creationId xmlns:a16="http://schemas.microsoft.com/office/drawing/2014/main" id="{F5B3C1DE-B338-E91B-A4A6-58E26722C4C1}"/>
              </a:ext>
            </a:extLst>
          </p:cNvPr>
          <p:cNvSpPr txBox="1"/>
          <p:nvPr/>
        </p:nvSpPr>
        <p:spPr>
          <a:xfrm>
            <a:off x="2846761" y="959590"/>
            <a:ext cx="7315200" cy="523220"/>
          </a:xfrm>
          <a:prstGeom prst="rect">
            <a:avLst/>
          </a:prstGeom>
          <a:noFill/>
        </p:spPr>
        <p:txBody>
          <a:bodyPr wrap="square">
            <a:spAutoFit/>
          </a:bodyPr>
          <a:lstStyle/>
          <a:p>
            <a:r>
              <a:rPr lang="en-US" sz="2800" b="1" dirty="0">
                <a:solidFill>
                  <a:srgbClr val="7030A0"/>
                </a:solidFill>
              </a:rPr>
              <a:t>Globalization  and  Cultural  Exchange</a:t>
            </a:r>
          </a:p>
        </p:txBody>
      </p:sp>
      <p:sp>
        <p:nvSpPr>
          <p:cNvPr id="8" name="TextBox 7">
            <a:extLst>
              <a:ext uri="{FF2B5EF4-FFF2-40B4-BE49-F238E27FC236}">
                <a16:creationId xmlns:a16="http://schemas.microsoft.com/office/drawing/2014/main" id="{3ED80E64-4460-D5B5-41DC-F84ECBE1F304}"/>
              </a:ext>
            </a:extLst>
          </p:cNvPr>
          <p:cNvSpPr txBox="1"/>
          <p:nvPr/>
        </p:nvSpPr>
        <p:spPr>
          <a:xfrm>
            <a:off x="336176" y="2006030"/>
            <a:ext cx="10340789" cy="7794441"/>
          </a:xfrm>
          <a:prstGeom prst="rect">
            <a:avLst/>
          </a:prstGeom>
          <a:noFill/>
        </p:spPr>
        <p:txBody>
          <a:bodyPr wrap="square">
            <a:spAutoFit/>
          </a:bodyPr>
          <a:lstStyle/>
          <a:p>
            <a:pPr>
              <a:lnSpc>
                <a:spcPct val="150000"/>
              </a:lnSpc>
            </a:pPr>
            <a:r>
              <a:rPr lang="th-TH" sz="2800" b="1" dirty="0"/>
              <a:t>            </a:t>
            </a:r>
            <a:r>
              <a:rPr lang="en-US" sz="2800" b="1" dirty="0"/>
              <a:t>Globalization</a:t>
            </a:r>
            <a:r>
              <a:rPr lang="th-TH" sz="2800" b="1" dirty="0"/>
              <a:t> </a:t>
            </a:r>
            <a:r>
              <a:rPr lang="en-US" sz="2800" b="1" dirty="0"/>
              <a:t> has </a:t>
            </a:r>
            <a:r>
              <a:rPr lang="th-TH" sz="2800" b="1" dirty="0"/>
              <a:t> </a:t>
            </a:r>
            <a:r>
              <a:rPr lang="en-US" sz="2800" b="1" dirty="0"/>
              <a:t>transformed </a:t>
            </a:r>
            <a:r>
              <a:rPr lang="th-TH" sz="2800" b="1" dirty="0"/>
              <a:t> </a:t>
            </a:r>
            <a:r>
              <a:rPr lang="en-US" sz="2800" b="1" dirty="0"/>
              <a:t>cultural</a:t>
            </a:r>
            <a:r>
              <a:rPr lang="th-TH" sz="2800" b="1" dirty="0"/>
              <a:t> </a:t>
            </a:r>
            <a:r>
              <a:rPr lang="en-US" sz="2800" b="1" dirty="0"/>
              <a:t> landscapes </a:t>
            </a:r>
            <a:r>
              <a:rPr lang="th-TH" sz="2800" b="1" dirty="0"/>
              <a:t> </a:t>
            </a:r>
            <a:r>
              <a:rPr lang="en-US" sz="2800" b="1" dirty="0"/>
              <a:t>by </a:t>
            </a:r>
            <a:r>
              <a:rPr lang="th-TH" sz="2800" b="1" dirty="0"/>
              <a:t> </a:t>
            </a:r>
            <a:r>
              <a:rPr lang="en-US" sz="2800" b="1" dirty="0"/>
              <a:t>accelerating </a:t>
            </a:r>
            <a:r>
              <a:rPr lang="th-TH" sz="2800" b="1" dirty="0"/>
              <a:t> </a:t>
            </a:r>
            <a:r>
              <a:rPr lang="en-US" sz="2800" b="1" dirty="0"/>
              <a:t>the transnational </a:t>
            </a:r>
            <a:r>
              <a:rPr lang="th-TH" sz="2800" b="1" dirty="0"/>
              <a:t> </a:t>
            </a:r>
            <a:r>
              <a:rPr lang="en-US" sz="2800" b="1" dirty="0"/>
              <a:t>movement </a:t>
            </a:r>
            <a:r>
              <a:rPr lang="th-TH" sz="2800" b="1" dirty="0"/>
              <a:t> </a:t>
            </a:r>
            <a:r>
              <a:rPr lang="en-US" sz="2800" b="1" dirty="0"/>
              <a:t>of</a:t>
            </a:r>
            <a:r>
              <a:rPr lang="th-TH" sz="2800" b="1" dirty="0"/>
              <a:t> </a:t>
            </a:r>
            <a:r>
              <a:rPr lang="en-US" sz="2800" b="1" dirty="0"/>
              <a:t> ideas,</a:t>
            </a:r>
            <a:r>
              <a:rPr lang="th-TH" sz="2800" b="1" dirty="0"/>
              <a:t> </a:t>
            </a:r>
            <a:r>
              <a:rPr lang="en-US" sz="2800" b="1" dirty="0"/>
              <a:t> values, </a:t>
            </a:r>
            <a:r>
              <a:rPr lang="th-TH" sz="2800" b="1" dirty="0"/>
              <a:t> </a:t>
            </a:r>
            <a:r>
              <a:rPr lang="en-US" sz="2800" b="1" dirty="0"/>
              <a:t>and </a:t>
            </a:r>
            <a:r>
              <a:rPr lang="th-TH" sz="2800" b="1" dirty="0"/>
              <a:t> </a:t>
            </a:r>
            <a:r>
              <a:rPr lang="en-US" sz="2800" b="1" dirty="0"/>
              <a:t>practices. </a:t>
            </a:r>
            <a:r>
              <a:rPr lang="th-TH" sz="2800" b="1" dirty="0"/>
              <a:t> </a:t>
            </a:r>
            <a:r>
              <a:rPr lang="en-US" sz="2800" b="1" dirty="0"/>
              <a:t>This</a:t>
            </a:r>
            <a:r>
              <a:rPr lang="th-TH" sz="2800" b="1" dirty="0"/>
              <a:t> </a:t>
            </a:r>
            <a:r>
              <a:rPr lang="en-US" sz="2800" b="1" dirty="0"/>
              <a:t> process </a:t>
            </a:r>
            <a:r>
              <a:rPr lang="th-TH" sz="2800" b="1" dirty="0"/>
              <a:t> </a:t>
            </a:r>
            <a:r>
              <a:rPr lang="en-US" sz="2800" b="1" dirty="0"/>
              <a:t>enhances</a:t>
            </a:r>
            <a:r>
              <a:rPr lang="th-TH" sz="2800" b="1" dirty="0"/>
              <a:t> </a:t>
            </a:r>
            <a:r>
              <a:rPr lang="en-US" sz="2800" b="1" dirty="0"/>
              <a:t> access to</a:t>
            </a:r>
            <a:r>
              <a:rPr lang="th-TH" sz="2800" b="1" dirty="0"/>
              <a:t> </a:t>
            </a:r>
            <a:r>
              <a:rPr lang="en-US" sz="2800" b="1" dirty="0"/>
              <a:t> diverse</a:t>
            </a:r>
            <a:r>
              <a:rPr lang="th-TH" sz="2800" b="1" dirty="0"/>
              <a:t> </a:t>
            </a:r>
            <a:r>
              <a:rPr lang="en-US" sz="2800" b="1" dirty="0"/>
              <a:t> cultural</a:t>
            </a:r>
            <a:r>
              <a:rPr lang="th-TH" sz="2800" b="1" dirty="0"/>
              <a:t> </a:t>
            </a:r>
            <a:r>
              <a:rPr lang="en-US" sz="2800" b="1" dirty="0"/>
              <a:t> expressions </a:t>
            </a:r>
            <a:r>
              <a:rPr lang="th-TH" sz="2800" b="1" dirty="0"/>
              <a:t> </a:t>
            </a:r>
            <a:r>
              <a:rPr lang="en-US" sz="2800" b="1" dirty="0"/>
              <a:t>and </a:t>
            </a:r>
            <a:r>
              <a:rPr lang="th-TH" sz="2800" b="1" dirty="0"/>
              <a:t> </a:t>
            </a:r>
            <a:r>
              <a:rPr lang="en-US" sz="2800" b="1" dirty="0"/>
              <a:t>promotes</a:t>
            </a:r>
            <a:r>
              <a:rPr lang="th-TH" sz="2800" b="1" dirty="0"/>
              <a:t> </a:t>
            </a:r>
            <a:r>
              <a:rPr lang="en-US" sz="2800" b="1" dirty="0"/>
              <a:t> intercultural </a:t>
            </a:r>
            <a:r>
              <a:rPr lang="th-TH" sz="2800" b="1" dirty="0"/>
              <a:t> </a:t>
            </a:r>
            <a:r>
              <a:rPr lang="en-US" sz="2800" b="1" dirty="0"/>
              <a:t>understanding, </a:t>
            </a:r>
            <a:r>
              <a:rPr lang="th-TH" sz="2800" b="1" dirty="0"/>
              <a:t> </a:t>
            </a:r>
            <a:r>
              <a:rPr lang="en-US" sz="2800" b="1" dirty="0"/>
              <a:t>thereby contributing</a:t>
            </a:r>
            <a:r>
              <a:rPr lang="th-TH" sz="2800" b="1" dirty="0"/>
              <a:t> </a:t>
            </a:r>
            <a:r>
              <a:rPr lang="en-US" sz="2800" b="1" dirty="0"/>
              <a:t> to </a:t>
            </a:r>
            <a:r>
              <a:rPr lang="th-TH" sz="2800" b="1" dirty="0"/>
              <a:t> </a:t>
            </a:r>
            <a:r>
              <a:rPr lang="en-US" sz="2800" b="1" dirty="0"/>
              <a:t>creativity </a:t>
            </a:r>
            <a:r>
              <a:rPr lang="th-TH" sz="2800" b="1" dirty="0"/>
              <a:t> </a:t>
            </a:r>
            <a:r>
              <a:rPr lang="en-US" sz="2800" b="1" dirty="0"/>
              <a:t>and</a:t>
            </a:r>
            <a:r>
              <a:rPr lang="th-TH" sz="2800" b="1" dirty="0"/>
              <a:t> </a:t>
            </a:r>
            <a:r>
              <a:rPr lang="en-US" sz="2800" b="1" dirty="0"/>
              <a:t> the </a:t>
            </a:r>
            <a:r>
              <a:rPr lang="th-TH" sz="2800" b="1" dirty="0"/>
              <a:t> </a:t>
            </a:r>
            <a:r>
              <a:rPr lang="en-US" sz="2800" b="1" dirty="0"/>
              <a:t>development </a:t>
            </a:r>
            <a:r>
              <a:rPr lang="th-TH" sz="2800" b="1" dirty="0"/>
              <a:t> </a:t>
            </a:r>
            <a:r>
              <a:rPr lang="en-US" sz="2800" b="1" dirty="0"/>
              <a:t>of </a:t>
            </a:r>
            <a:r>
              <a:rPr lang="th-TH" sz="2800" b="1" dirty="0"/>
              <a:t> </a:t>
            </a:r>
            <a:r>
              <a:rPr lang="en-US" sz="2800" b="1" dirty="0"/>
              <a:t>broader</a:t>
            </a:r>
            <a:r>
              <a:rPr lang="th-TH" sz="2800" b="1" dirty="0"/>
              <a:t> </a:t>
            </a:r>
            <a:r>
              <a:rPr lang="en-US" sz="2800" b="1" dirty="0"/>
              <a:t> global </a:t>
            </a:r>
            <a:r>
              <a:rPr lang="th-TH" sz="2800" b="1" dirty="0"/>
              <a:t> </a:t>
            </a:r>
            <a:r>
              <a:rPr lang="en-US" sz="2800" b="1" dirty="0"/>
              <a:t>perspectives. Nevertheless,</a:t>
            </a:r>
            <a:r>
              <a:rPr lang="th-TH" sz="2800" b="1" dirty="0"/>
              <a:t> </a:t>
            </a:r>
            <a:r>
              <a:rPr lang="en-US" sz="2800" b="1" dirty="0"/>
              <a:t> globalization</a:t>
            </a:r>
            <a:r>
              <a:rPr lang="th-TH" sz="2800" b="1" dirty="0"/>
              <a:t> </a:t>
            </a:r>
            <a:r>
              <a:rPr lang="en-US" sz="2800" b="1" dirty="0"/>
              <a:t> also </a:t>
            </a:r>
            <a:r>
              <a:rPr lang="th-TH" sz="2800" b="1" dirty="0"/>
              <a:t> </a:t>
            </a:r>
            <a:r>
              <a:rPr lang="en-US" sz="2800" b="1" dirty="0"/>
              <a:t>generates</a:t>
            </a:r>
            <a:r>
              <a:rPr lang="th-TH" sz="2800" b="1" dirty="0"/>
              <a:t> </a:t>
            </a:r>
            <a:r>
              <a:rPr lang="en-US" sz="2800" b="1" dirty="0"/>
              <a:t> notable </a:t>
            </a:r>
            <a:r>
              <a:rPr lang="th-TH" sz="2800" b="1" dirty="0"/>
              <a:t> </a:t>
            </a:r>
            <a:r>
              <a:rPr lang="en-US" sz="2800" b="1" dirty="0"/>
              <a:t>challenges, </a:t>
            </a:r>
            <a:r>
              <a:rPr lang="th-TH" sz="2800" b="1" dirty="0"/>
              <a:t> </a:t>
            </a:r>
            <a:r>
              <a:rPr lang="en-US" sz="2800" b="1" dirty="0"/>
              <a:t>including </a:t>
            </a:r>
            <a:r>
              <a:rPr lang="th-TH" sz="2800" b="1" dirty="0"/>
              <a:t> </a:t>
            </a:r>
            <a:r>
              <a:rPr lang="en-US" sz="2800" b="1" dirty="0"/>
              <a:t>the</a:t>
            </a:r>
            <a:r>
              <a:rPr lang="th-TH" sz="2800" b="1" dirty="0"/>
              <a:t> </a:t>
            </a:r>
            <a:r>
              <a:rPr lang="en-US" sz="2800" b="1" dirty="0"/>
              <a:t> potential dilution </a:t>
            </a:r>
            <a:r>
              <a:rPr lang="th-TH" sz="2800" b="1" dirty="0"/>
              <a:t> </a:t>
            </a:r>
            <a:r>
              <a:rPr lang="en-US" sz="2800" b="1" dirty="0"/>
              <a:t>of </a:t>
            </a:r>
            <a:r>
              <a:rPr lang="th-TH" sz="2800" b="1" dirty="0"/>
              <a:t> </a:t>
            </a:r>
            <a:r>
              <a:rPr lang="en-US" sz="2800" b="1" dirty="0"/>
              <a:t>local </a:t>
            </a:r>
            <a:r>
              <a:rPr lang="th-TH" sz="2800" b="1" dirty="0"/>
              <a:t> </a:t>
            </a:r>
            <a:r>
              <a:rPr lang="en-US" sz="2800" b="1" dirty="0"/>
              <a:t>cultural</a:t>
            </a:r>
            <a:r>
              <a:rPr lang="th-TH" sz="2800" b="1" dirty="0"/>
              <a:t> </a:t>
            </a:r>
            <a:r>
              <a:rPr lang="en-US" sz="2800" b="1" dirty="0"/>
              <a:t> identities, </a:t>
            </a:r>
            <a:r>
              <a:rPr lang="th-TH" sz="2800" b="1" dirty="0"/>
              <a:t> </a:t>
            </a:r>
            <a:r>
              <a:rPr lang="en-US" sz="2800" b="1" dirty="0"/>
              <a:t>the</a:t>
            </a:r>
            <a:r>
              <a:rPr lang="th-TH" sz="2800" b="1" dirty="0"/>
              <a:t> </a:t>
            </a:r>
            <a:r>
              <a:rPr lang="en-US" sz="2800" b="1" dirty="0"/>
              <a:t> marginalization </a:t>
            </a:r>
            <a:r>
              <a:rPr lang="th-TH" sz="2800" b="1" dirty="0"/>
              <a:t> </a:t>
            </a:r>
            <a:r>
              <a:rPr lang="en-US" sz="2800" b="1" dirty="0"/>
              <a:t>of </a:t>
            </a:r>
            <a:r>
              <a:rPr lang="th-TH" sz="2800" b="1" dirty="0"/>
              <a:t> </a:t>
            </a:r>
            <a:r>
              <a:rPr lang="en-US" sz="2800" b="1" dirty="0"/>
              <a:t>traditional</a:t>
            </a:r>
            <a:r>
              <a:rPr lang="th-TH" sz="2800" b="1" dirty="0"/>
              <a:t> </a:t>
            </a:r>
            <a:r>
              <a:rPr lang="en-US" sz="2800" b="1" dirty="0"/>
              <a:t> practices, </a:t>
            </a:r>
            <a:r>
              <a:rPr lang="th-TH" sz="2800" b="1" dirty="0"/>
              <a:t> </a:t>
            </a:r>
            <a:r>
              <a:rPr lang="en-US" sz="2800" b="1" dirty="0"/>
              <a:t>and imbalances</a:t>
            </a:r>
            <a:r>
              <a:rPr lang="th-TH" sz="2800" b="1" dirty="0"/>
              <a:t> </a:t>
            </a:r>
            <a:r>
              <a:rPr lang="en-US" sz="2800" b="1" dirty="0"/>
              <a:t> in</a:t>
            </a:r>
            <a:r>
              <a:rPr lang="th-TH" sz="2800" b="1" dirty="0"/>
              <a:t> </a:t>
            </a:r>
            <a:r>
              <a:rPr lang="en-US" sz="2800" b="1" dirty="0"/>
              <a:t> cultural</a:t>
            </a:r>
            <a:r>
              <a:rPr lang="th-TH" sz="2800" b="1" dirty="0"/>
              <a:t> </a:t>
            </a:r>
            <a:r>
              <a:rPr lang="en-US" sz="2800" b="1" dirty="0"/>
              <a:t> influence. </a:t>
            </a:r>
            <a:r>
              <a:rPr lang="th-TH" sz="2800" b="1" dirty="0"/>
              <a:t> </a:t>
            </a:r>
            <a:r>
              <a:rPr lang="en-US" sz="2800" b="1" dirty="0"/>
              <a:t>Thus, </a:t>
            </a:r>
            <a:r>
              <a:rPr lang="th-TH" sz="2800" b="1" dirty="0"/>
              <a:t> </a:t>
            </a:r>
            <a:r>
              <a:rPr lang="en-US" sz="2800" b="1" dirty="0"/>
              <a:t>while </a:t>
            </a:r>
            <a:r>
              <a:rPr lang="th-TH" sz="2800" b="1" dirty="0"/>
              <a:t> </a:t>
            </a:r>
            <a:r>
              <a:rPr lang="en-US" sz="2800" b="1" dirty="0"/>
              <a:t>cultural</a:t>
            </a:r>
            <a:r>
              <a:rPr lang="th-TH" sz="2800" b="1" dirty="0"/>
              <a:t> </a:t>
            </a:r>
            <a:r>
              <a:rPr lang="en-US" sz="2800" b="1" dirty="0"/>
              <a:t> exchange </a:t>
            </a:r>
            <a:r>
              <a:rPr lang="th-TH" sz="2800" b="1" dirty="0"/>
              <a:t> </a:t>
            </a:r>
            <a:r>
              <a:rPr lang="en-US" sz="2800" b="1" dirty="0"/>
              <a:t>yields </a:t>
            </a:r>
            <a:r>
              <a:rPr lang="th-TH" sz="2800" b="1" dirty="0"/>
              <a:t> </a:t>
            </a:r>
            <a:r>
              <a:rPr lang="en-US" sz="2800" b="1" dirty="0"/>
              <a:t>substantial benefits </a:t>
            </a:r>
            <a:r>
              <a:rPr lang="th-TH" sz="2800" b="1" dirty="0"/>
              <a:t> </a:t>
            </a:r>
            <a:r>
              <a:rPr lang="en-US" sz="2800" b="1" dirty="0"/>
              <a:t>for </a:t>
            </a:r>
            <a:r>
              <a:rPr lang="th-TH" sz="2800" b="1" dirty="0"/>
              <a:t> </a:t>
            </a:r>
            <a:r>
              <a:rPr lang="en-US" sz="2800" b="1" dirty="0"/>
              <a:t>knowledge </a:t>
            </a:r>
            <a:r>
              <a:rPr lang="th-TH" sz="2800" b="1" dirty="0"/>
              <a:t> </a:t>
            </a:r>
            <a:r>
              <a:rPr lang="en-US" sz="2800" b="1" dirty="0"/>
              <a:t>sharing </a:t>
            </a:r>
            <a:r>
              <a:rPr lang="th-TH" sz="2800" b="1" dirty="0"/>
              <a:t> </a:t>
            </a:r>
            <a:r>
              <a:rPr lang="en-US" sz="2800" b="1" dirty="0"/>
              <a:t>and </a:t>
            </a:r>
            <a:r>
              <a:rPr lang="th-TH" sz="2800" b="1" dirty="0"/>
              <a:t> </a:t>
            </a:r>
            <a:r>
              <a:rPr lang="en-US" sz="2800" b="1" dirty="0"/>
              <a:t>social</a:t>
            </a:r>
            <a:r>
              <a:rPr lang="th-TH" sz="2800" b="1" dirty="0"/>
              <a:t> </a:t>
            </a:r>
            <a:r>
              <a:rPr lang="en-US" sz="2800" b="1" dirty="0"/>
              <a:t> enrichment,</a:t>
            </a:r>
            <a:r>
              <a:rPr lang="th-TH" sz="2800" b="1" dirty="0"/>
              <a:t> </a:t>
            </a:r>
            <a:r>
              <a:rPr lang="en-US" sz="2800" b="1" dirty="0"/>
              <a:t> it </a:t>
            </a:r>
            <a:r>
              <a:rPr lang="th-TH" sz="2800" b="1" dirty="0"/>
              <a:t> </a:t>
            </a:r>
            <a:r>
              <a:rPr lang="en-US" sz="2800" b="1" dirty="0"/>
              <a:t>must</a:t>
            </a:r>
            <a:r>
              <a:rPr lang="th-TH" sz="2800" b="1" dirty="0"/>
              <a:t> </a:t>
            </a:r>
            <a:r>
              <a:rPr lang="en-US" sz="2800" b="1" dirty="0"/>
              <a:t> be</a:t>
            </a:r>
            <a:r>
              <a:rPr lang="th-TH" sz="2800" b="1" dirty="0"/>
              <a:t> </a:t>
            </a:r>
            <a:r>
              <a:rPr lang="en-US" sz="2800" b="1" dirty="0"/>
              <a:t> managed</a:t>
            </a:r>
            <a:r>
              <a:rPr lang="th-TH" sz="2800" b="1" dirty="0"/>
              <a:t> </a:t>
            </a:r>
            <a:r>
              <a:rPr lang="en-US" sz="2800" b="1" dirty="0"/>
              <a:t> carefully to </a:t>
            </a:r>
            <a:r>
              <a:rPr lang="th-TH" sz="2800" b="1" dirty="0"/>
              <a:t> </a:t>
            </a:r>
            <a:r>
              <a:rPr lang="en-US" sz="2800" b="1" dirty="0"/>
              <a:t>safeguard </a:t>
            </a:r>
            <a:r>
              <a:rPr lang="th-TH" sz="2800" b="1" dirty="0"/>
              <a:t> </a:t>
            </a:r>
            <a:r>
              <a:rPr lang="en-US" sz="2800" b="1" dirty="0"/>
              <a:t>cultural</a:t>
            </a:r>
            <a:r>
              <a:rPr lang="th-TH" sz="2800" b="1" dirty="0"/>
              <a:t> </a:t>
            </a:r>
            <a:r>
              <a:rPr lang="en-US" sz="2800" b="1" dirty="0"/>
              <a:t> integrity </a:t>
            </a:r>
            <a:r>
              <a:rPr lang="th-TH" sz="2800" b="1" dirty="0"/>
              <a:t> </a:t>
            </a:r>
            <a:r>
              <a:rPr lang="en-US" sz="2800" b="1" dirty="0"/>
              <a:t>and </a:t>
            </a:r>
            <a:r>
              <a:rPr lang="th-TH" sz="2800" b="1" dirty="0"/>
              <a:t> </a:t>
            </a:r>
            <a:r>
              <a:rPr lang="en-US" sz="2800" b="1" dirty="0"/>
              <a:t>support </a:t>
            </a:r>
            <a:r>
              <a:rPr lang="th-TH" sz="2800" b="1" dirty="0"/>
              <a:t> </a:t>
            </a:r>
            <a:r>
              <a:rPr lang="en-US" sz="2800" b="1" dirty="0"/>
              <a:t>equitable </a:t>
            </a:r>
            <a:r>
              <a:rPr lang="th-TH" sz="2800" b="1" dirty="0"/>
              <a:t> </a:t>
            </a:r>
            <a:r>
              <a:rPr lang="en-US" sz="2800" b="1" dirty="0"/>
              <a:t>intercultural</a:t>
            </a:r>
            <a:r>
              <a:rPr lang="th-TH" sz="2800" b="1" dirty="0"/>
              <a:t> </a:t>
            </a:r>
            <a:r>
              <a:rPr lang="en-US" sz="2800" b="1" dirty="0"/>
              <a:t> relations.</a:t>
            </a:r>
            <a:endParaRPr lang="th-TH" sz="2800" b="1" dirty="0"/>
          </a:p>
        </p:txBody>
      </p:sp>
    </p:spTree>
    <p:extLst>
      <p:ext uri="{BB962C8B-B14F-4D97-AF65-F5344CB8AC3E}">
        <p14:creationId xmlns:p14="http://schemas.microsoft.com/office/powerpoint/2010/main" val="4004671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2304D-C0F8-60FA-E02E-8022BBF4E5BB}"/>
              </a:ext>
            </a:extLst>
          </p:cNvPr>
          <p:cNvPicPr>
            <a:picLocks noChangeAspect="1"/>
          </p:cNvPicPr>
          <p:nvPr/>
        </p:nvPicPr>
        <p:blipFill>
          <a:blip r:embed="rId2"/>
          <a:stretch>
            <a:fillRect/>
          </a:stretch>
        </p:blipFill>
        <p:spPr>
          <a:xfrm>
            <a:off x="10972800" y="0"/>
            <a:ext cx="3657600" cy="8229600"/>
          </a:xfrm>
          <a:prstGeom prst="rect">
            <a:avLst/>
          </a:prstGeom>
        </p:spPr>
      </p:pic>
      <p:pic>
        <p:nvPicPr>
          <p:cNvPr id="3" name="Picture 2">
            <a:extLst>
              <a:ext uri="{FF2B5EF4-FFF2-40B4-BE49-F238E27FC236}">
                <a16:creationId xmlns:a16="http://schemas.microsoft.com/office/drawing/2014/main" id="{F79F9654-6977-4CF0-DA61-DEBC00C834A8}"/>
              </a:ext>
            </a:extLst>
          </p:cNvPr>
          <p:cNvPicPr>
            <a:picLocks noChangeAspect="1"/>
          </p:cNvPicPr>
          <p:nvPr/>
        </p:nvPicPr>
        <p:blipFill>
          <a:blip r:embed="rId3"/>
          <a:stretch>
            <a:fillRect/>
          </a:stretch>
        </p:blipFill>
        <p:spPr>
          <a:xfrm>
            <a:off x="920929" y="367700"/>
            <a:ext cx="1109568" cy="885800"/>
          </a:xfrm>
          <a:prstGeom prst="rect">
            <a:avLst/>
          </a:prstGeom>
        </p:spPr>
      </p:pic>
      <p:sp>
        <p:nvSpPr>
          <p:cNvPr id="5" name="TextBox 4">
            <a:extLst>
              <a:ext uri="{FF2B5EF4-FFF2-40B4-BE49-F238E27FC236}">
                <a16:creationId xmlns:a16="http://schemas.microsoft.com/office/drawing/2014/main" id="{9A462702-DC27-405F-3105-41FE7B2B5066}"/>
              </a:ext>
            </a:extLst>
          </p:cNvPr>
          <p:cNvSpPr txBox="1"/>
          <p:nvPr/>
        </p:nvSpPr>
        <p:spPr>
          <a:xfrm>
            <a:off x="2380121" y="730279"/>
            <a:ext cx="6400816" cy="523220"/>
          </a:xfrm>
          <a:prstGeom prst="rect">
            <a:avLst/>
          </a:prstGeom>
          <a:noFill/>
        </p:spPr>
        <p:txBody>
          <a:bodyPr wrap="square">
            <a:spAutoFit/>
          </a:bodyPr>
          <a:lstStyle/>
          <a:p>
            <a:r>
              <a:rPr lang="th-TH" dirty="0"/>
              <a:t>        </a:t>
            </a:r>
            <a:r>
              <a:rPr lang="en-US" sz="2800" b="1" dirty="0">
                <a:solidFill>
                  <a:srgbClr val="CC0066"/>
                </a:solidFill>
              </a:rPr>
              <a:t>Social </a:t>
            </a:r>
            <a:r>
              <a:rPr lang="th-TH" sz="2800" b="1" dirty="0">
                <a:solidFill>
                  <a:srgbClr val="CC0066"/>
                </a:solidFill>
              </a:rPr>
              <a:t> </a:t>
            </a:r>
            <a:r>
              <a:rPr lang="en-US" sz="2800" b="1" dirty="0">
                <a:solidFill>
                  <a:srgbClr val="CC0066"/>
                </a:solidFill>
              </a:rPr>
              <a:t>Movements</a:t>
            </a:r>
            <a:r>
              <a:rPr lang="th-TH" sz="2800" b="1" dirty="0">
                <a:solidFill>
                  <a:srgbClr val="CC0066"/>
                </a:solidFill>
              </a:rPr>
              <a:t> </a:t>
            </a:r>
            <a:r>
              <a:rPr lang="en-US" sz="2800" b="1" dirty="0">
                <a:solidFill>
                  <a:srgbClr val="CC0066"/>
                </a:solidFill>
              </a:rPr>
              <a:t> and</a:t>
            </a:r>
            <a:r>
              <a:rPr lang="th-TH" sz="2800" b="1" dirty="0">
                <a:solidFill>
                  <a:srgbClr val="CC0066"/>
                </a:solidFill>
              </a:rPr>
              <a:t> </a:t>
            </a:r>
            <a:r>
              <a:rPr lang="en-US" sz="2800" b="1" dirty="0">
                <a:solidFill>
                  <a:srgbClr val="CC0066"/>
                </a:solidFill>
              </a:rPr>
              <a:t> Global </a:t>
            </a:r>
            <a:r>
              <a:rPr lang="th-TH" sz="2800" b="1" dirty="0">
                <a:solidFill>
                  <a:srgbClr val="CC0066"/>
                </a:solidFill>
              </a:rPr>
              <a:t> </a:t>
            </a:r>
            <a:r>
              <a:rPr lang="en-US" sz="2800" b="1" dirty="0">
                <a:solidFill>
                  <a:srgbClr val="CC0066"/>
                </a:solidFill>
              </a:rPr>
              <a:t>Issues</a:t>
            </a:r>
          </a:p>
        </p:txBody>
      </p:sp>
      <p:sp>
        <p:nvSpPr>
          <p:cNvPr id="7" name="TextBox 6">
            <a:extLst>
              <a:ext uri="{FF2B5EF4-FFF2-40B4-BE49-F238E27FC236}">
                <a16:creationId xmlns:a16="http://schemas.microsoft.com/office/drawing/2014/main" id="{7DE397F6-9043-D7EC-1DD5-D80A5BCA29AD}"/>
              </a:ext>
            </a:extLst>
          </p:cNvPr>
          <p:cNvSpPr txBox="1"/>
          <p:nvPr/>
        </p:nvSpPr>
        <p:spPr>
          <a:xfrm>
            <a:off x="201707" y="1266979"/>
            <a:ext cx="10246658" cy="7248138"/>
          </a:xfrm>
          <a:prstGeom prst="rect">
            <a:avLst/>
          </a:prstGeom>
          <a:noFill/>
        </p:spPr>
        <p:txBody>
          <a:bodyPr wrap="square">
            <a:spAutoFit/>
          </a:bodyPr>
          <a:lstStyle/>
          <a:p>
            <a:pPr>
              <a:lnSpc>
                <a:spcPct val="150000"/>
              </a:lnSpc>
            </a:pPr>
            <a:r>
              <a:rPr lang="th-TH" dirty="0"/>
              <a:t>             </a:t>
            </a:r>
            <a:r>
              <a:rPr lang="en-US" sz="2400" b="1" dirty="0"/>
              <a:t>Social </a:t>
            </a:r>
            <a:r>
              <a:rPr lang="th-TH" sz="2400" b="1" dirty="0"/>
              <a:t> </a:t>
            </a:r>
            <a:r>
              <a:rPr lang="en-US" sz="2400" b="1" dirty="0"/>
              <a:t>movements </a:t>
            </a:r>
            <a:r>
              <a:rPr lang="th-TH" sz="2400" b="1" dirty="0"/>
              <a:t> </a:t>
            </a:r>
            <a:r>
              <a:rPr lang="en-US" sz="2400" b="1" dirty="0"/>
              <a:t>play </a:t>
            </a:r>
            <a:r>
              <a:rPr lang="th-TH" sz="2400" b="1" dirty="0"/>
              <a:t> </a:t>
            </a:r>
            <a:r>
              <a:rPr lang="en-US" sz="2400" b="1" dirty="0"/>
              <a:t>an</a:t>
            </a:r>
            <a:r>
              <a:rPr lang="th-TH" sz="2400" b="1" dirty="0"/>
              <a:t> </a:t>
            </a:r>
            <a:r>
              <a:rPr lang="en-US" sz="2400" b="1" dirty="0"/>
              <a:t> increasingly</a:t>
            </a:r>
            <a:r>
              <a:rPr lang="th-TH" sz="2400" b="1" dirty="0"/>
              <a:t> </a:t>
            </a:r>
            <a:r>
              <a:rPr lang="en-US" sz="2400" b="1" dirty="0"/>
              <a:t> significant</a:t>
            </a:r>
            <a:r>
              <a:rPr lang="th-TH" sz="2400" b="1" dirty="0"/>
              <a:t> </a:t>
            </a:r>
            <a:r>
              <a:rPr lang="en-US" sz="2400" b="1" dirty="0"/>
              <a:t> role</a:t>
            </a:r>
            <a:r>
              <a:rPr lang="th-TH" sz="2400" b="1" dirty="0"/>
              <a:t> </a:t>
            </a:r>
            <a:r>
              <a:rPr lang="en-US" sz="2400" b="1" dirty="0"/>
              <a:t> in </a:t>
            </a:r>
            <a:r>
              <a:rPr lang="th-TH" sz="2400" b="1" dirty="0"/>
              <a:t> </a:t>
            </a:r>
            <a:r>
              <a:rPr lang="en-US" sz="2400" b="1" dirty="0"/>
              <a:t>addressing </a:t>
            </a:r>
            <a:r>
              <a:rPr lang="th-TH" sz="2400" b="1" dirty="0"/>
              <a:t> </a:t>
            </a:r>
            <a:r>
              <a:rPr lang="en-US" sz="2400" b="1" dirty="0"/>
              <a:t>global</a:t>
            </a:r>
            <a:r>
              <a:rPr lang="th-TH" sz="2400" b="1" dirty="0"/>
              <a:t> </a:t>
            </a:r>
            <a:r>
              <a:rPr lang="en-US" sz="2400" b="1" dirty="0"/>
              <a:t> issues </a:t>
            </a:r>
            <a:r>
              <a:rPr lang="th-TH" sz="2400" b="1" dirty="0"/>
              <a:t> </a:t>
            </a:r>
            <a:r>
              <a:rPr lang="en-US" sz="2400" b="1" dirty="0"/>
              <a:t>by</a:t>
            </a:r>
            <a:r>
              <a:rPr lang="th-TH" sz="2400" b="1" dirty="0"/>
              <a:t> </a:t>
            </a:r>
            <a:r>
              <a:rPr lang="en-US" sz="2400" b="1" dirty="0"/>
              <a:t> mobilizing </a:t>
            </a:r>
            <a:r>
              <a:rPr lang="th-TH" sz="2400" b="1" dirty="0"/>
              <a:t> </a:t>
            </a:r>
            <a:r>
              <a:rPr lang="en-US" sz="2400" b="1" dirty="0"/>
              <a:t>public </a:t>
            </a:r>
            <a:r>
              <a:rPr lang="th-TH" sz="2400" b="1" dirty="0"/>
              <a:t> </a:t>
            </a:r>
            <a:r>
              <a:rPr lang="en-US" sz="2400" b="1" dirty="0"/>
              <a:t>pressure, </a:t>
            </a:r>
            <a:r>
              <a:rPr lang="th-TH" sz="2400" b="1" dirty="0"/>
              <a:t> </a:t>
            </a:r>
            <a:r>
              <a:rPr lang="en-US" sz="2400" b="1" dirty="0"/>
              <a:t>shaping </a:t>
            </a:r>
            <a:r>
              <a:rPr lang="th-TH" sz="2400" b="1" dirty="0"/>
              <a:t> </a:t>
            </a:r>
            <a:r>
              <a:rPr lang="en-US" sz="2400" b="1" dirty="0"/>
              <a:t>transnational </a:t>
            </a:r>
            <a:r>
              <a:rPr lang="th-TH" sz="2400" b="1" dirty="0"/>
              <a:t> </a:t>
            </a:r>
            <a:r>
              <a:rPr lang="en-US" sz="2400" b="1" dirty="0"/>
              <a:t>advocacy </a:t>
            </a:r>
            <a:r>
              <a:rPr lang="th-TH" sz="2400" b="1" dirty="0"/>
              <a:t> </a:t>
            </a:r>
            <a:r>
              <a:rPr lang="en-US" sz="2400" b="1" dirty="0"/>
              <a:t>networks, </a:t>
            </a:r>
            <a:r>
              <a:rPr lang="th-TH" sz="2400" b="1" dirty="0"/>
              <a:t> </a:t>
            </a:r>
            <a:r>
              <a:rPr lang="en-US" sz="2400" b="1" dirty="0"/>
              <a:t>and </a:t>
            </a:r>
            <a:r>
              <a:rPr lang="th-TH" sz="2400" b="1" dirty="0"/>
              <a:t> </a:t>
            </a:r>
            <a:r>
              <a:rPr lang="en-US" sz="2400" b="1" dirty="0"/>
              <a:t>influencing</a:t>
            </a:r>
            <a:r>
              <a:rPr lang="th-TH" sz="2400" b="1" dirty="0"/>
              <a:t>  </a:t>
            </a:r>
            <a:r>
              <a:rPr lang="en-US" sz="2400" b="1" dirty="0"/>
              <a:t>the </a:t>
            </a:r>
            <a:r>
              <a:rPr lang="th-TH" sz="2400" b="1" dirty="0"/>
              <a:t> </a:t>
            </a:r>
            <a:r>
              <a:rPr lang="en-US" sz="2400" b="1" dirty="0"/>
              <a:t>policy </a:t>
            </a:r>
            <a:r>
              <a:rPr lang="th-TH" sz="2400" b="1" dirty="0"/>
              <a:t> </a:t>
            </a:r>
            <a:r>
              <a:rPr lang="en-US" sz="2400" b="1" dirty="0"/>
              <a:t>agendas </a:t>
            </a:r>
            <a:r>
              <a:rPr lang="th-TH" sz="2400" b="1" dirty="0"/>
              <a:t> </a:t>
            </a:r>
            <a:r>
              <a:rPr lang="en-US" sz="2400" b="1" dirty="0"/>
              <a:t>of </a:t>
            </a:r>
            <a:r>
              <a:rPr lang="th-TH" sz="2400" b="1" dirty="0"/>
              <a:t> </a:t>
            </a:r>
            <a:r>
              <a:rPr lang="en-US" sz="2400" b="1" dirty="0"/>
              <a:t>states</a:t>
            </a:r>
            <a:r>
              <a:rPr lang="th-TH" sz="2400" b="1" dirty="0"/>
              <a:t> </a:t>
            </a:r>
            <a:r>
              <a:rPr lang="en-US" sz="2400" b="1" dirty="0"/>
              <a:t> and</a:t>
            </a:r>
            <a:r>
              <a:rPr lang="th-TH" sz="2400" b="1" dirty="0"/>
              <a:t> </a:t>
            </a:r>
            <a:r>
              <a:rPr lang="en-US" sz="2400" b="1" dirty="0"/>
              <a:t> international </a:t>
            </a:r>
            <a:r>
              <a:rPr lang="th-TH" sz="2400" b="1" dirty="0"/>
              <a:t> </a:t>
            </a:r>
            <a:r>
              <a:rPr lang="en-US" sz="2400" b="1" dirty="0"/>
              <a:t>organizations.</a:t>
            </a:r>
            <a:r>
              <a:rPr lang="th-TH" sz="2400" b="1" dirty="0"/>
              <a:t> </a:t>
            </a:r>
            <a:r>
              <a:rPr lang="en-US" sz="2400" b="1" dirty="0"/>
              <a:t> These</a:t>
            </a:r>
            <a:r>
              <a:rPr lang="th-TH" sz="2400" b="1" dirty="0"/>
              <a:t> </a:t>
            </a:r>
            <a:r>
              <a:rPr lang="en-US" sz="2400" b="1" dirty="0"/>
              <a:t> movements </a:t>
            </a:r>
            <a:r>
              <a:rPr lang="th-TH" sz="2400" b="1" dirty="0"/>
              <a:t> </a:t>
            </a:r>
            <a:r>
              <a:rPr lang="en-US" sz="2400" b="1" dirty="0"/>
              <a:t>can challenge </a:t>
            </a:r>
            <a:r>
              <a:rPr lang="th-TH" sz="2400" b="1" dirty="0"/>
              <a:t> </a:t>
            </a:r>
            <a:r>
              <a:rPr lang="en-US" sz="2400" b="1" dirty="0"/>
              <a:t>traditional </a:t>
            </a:r>
            <a:r>
              <a:rPr lang="th-TH" sz="2400" b="1" dirty="0"/>
              <a:t> </a:t>
            </a:r>
            <a:r>
              <a:rPr lang="en-US" sz="2400" b="1" dirty="0"/>
              <a:t>state-centric </a:t>
            </a:r>
            <a:r>
              <a:rPr lang="th-TH" sz="2400" b="1" dirty="0"/>
              <a:t> </a:t>
            </a:r>
            <a:r>
              <a:rPr lang="en-US" sz="2400" b="1" dirty="0"/>
              <a:t>norms </a:t>
            </a:r>
            <a:r>
              <a:rPr lang="th-TH" sz="2400" b="1" dirty="0"/>
              <a:t> </a:t>
            </a:r>
            <a:r>
              <a:rPr lang="en-US" sz="2400" b="1" dirty="0"/>
              <a:t>by </a:t>
            </a:r>
            <a:r>
              <a:rPr lang="th-TH" sz="2400" b="1" dirty="0"/>
              <a:t> </a:t>
            </a:r>
            <a:r>
              <a:rPr lang="en-US" sz="2400" b="1" dirty="0"/>
              <a:t>elevating</a:t>
            </a:r>
            <a:r>
              <a:rPr lang="th-TH" sz="2400" b="1" dirty="0"/>
              <a:t> </a:t>
            </a:r>
            <a:r>
              <a:rPr lang="en-US" sz="2400" b="1" dirty="0"/>
              <a:t> concerns </a:t>
            </a:r>
            <a:r>
              <a:rPr lang="th-TH" sz="2400" b="1" dirty="0"/>
              <a:t> </a:t>
            </a:r>
            <a:r>
              <a:rPr lang="en-US" sz="2400" b="1" dirty="0"/>
              <a:t>such </a:t>
            </a:r>
            <a:r>
              <a:rPr lang="th-TH" sz="2400" b="1" dirty="0"/>
              <a:t> </a:t>
            </a:r>
            <a:r>
              <a:rPr lang="en-US" sz="2400" b="1" dirty="0"/>
              <a:t>as</a:t>
            </a:r>
            <a:r>
              <a:rPr lang="th-TH" sz="2400" b="1" dirty="0"/>
              <a:t> </a:t>
            </a:r>
            <a:r>
              <a:rPr lang="en-US" sz="2400" b="1" dirty="0"/>
              <a:t> human </a:t>
            </a:r>
            <a:r>
              <a:rPr lang="th-TH" sz="2400" b="1" dirty="0"/>
              <a:t> </a:t>
            </a:r>
            <a:r>
              <a:rPr lang="en-US" sz="2400" b="1" dirty="0"/>
              <a:t>rights, climate</a:t>
            </a:r>
            <a:r>
              <a:rPr lang="th-TH" sz="2400" b="1" dirty="0"/>
              <a:t> </a:t>
            </a:r>
            <a:r>
              <a:rPr lang="en-US" sz="2400" b="1" dirty="0"/>
              <a:t> justice,</a:t>
            </a:r>
            <a:r>
              <a:rPr lang="th-TH" sz="2400" b="1" dirty="0"/>
              <a:t> </a:t>
            </a:r>
            <a:r>
              <a:rPr lang="en-US" sz="2400" b="1" dirty="0"/>
              <a:t> and</a:t>
            </a:r>
            <a:r>
              <a:rPr lang="th-TH" sz="2400" b="1" dirty="0"/>
              <a:t> </a:t>
            </a:r>
            <a:r>
              <a:rPr lang="en-US" sz="2400" b="1" dirty="0"/>
              <a:t> gender </a:t>
            </a:r>
            <a:r>
              <a:rPr lang="th-TH" sz="2400" b="1" dirty="0"/>
              <a:t> </a:t>
            </a:r>
            <a:r>
              <a:rPr lang="en-US" sz="2400" b="1" dirty="0"/>
              <a:t>equality</a:t>
            </a:r>
            <a:r>
              <a:rPr lang="th-TH" sz="2400" b="1" dirty="0"/>
              <a:t> </a:t>
            </a:r>
            <a:r>
              <a:rPr lang="en-US" sz="2400" b="1" dirty="0"/>
              <a:t> into</a:t>
            </a:r>
            <a:r>
              <a:rPr lang="th-TH" sz="2400" b="1" dirty="0"/>
              <a:t> </a:t>
            </a:r>
            <a:r>
              <a:rPr lang="en-US" sz="2400" b="1" dirty="0"/>
              <a:t> global </a:t>
            </a:r>
            <a:r>
              <a:rPr lang="th-TH" sz="2400" b="1" dirty="0"/>
              <a:t> </a:t>
            </a:r>
            <a:r>
              <a:rPr lang="en-US" sz="2400" b="1" dirty="0"/>
              <a:t>diplomatic </a:t>
            </a:r>
            <a:r>
              <a:rPr lang="th-TH" sz="2400" b="1" dirty="0"/>
              <a:t> </a:t>
            </a:r>
            <a:r>
              <a:rPr lang="en-US" sz="2400" b="1" dirty="0"/>
              <a:t>discussions. </a:t>
            </a:r>
            <a:r>
              <a:rPr lang="th-TH" sz="2400" b="1" dirty="0"/>
              <a:t> </a:t>
            </a:r>
            <a:r>
              <a:rPr lang="en-US" sz="2400" b="1" dirty="0"/>
              <a:t>Their </a:t>
            </a:r>
            <a:r>
              <a:rPr lang="th-TH" sz="2400" b="1" dirty="0"/>
              <a:t> </a:t>
            </a:r>
            <a:r>
              <a:rPr lang="en-US" sz="2400" b="1" dirty="0"/>
              <a:t>interventions often</a:t>
            </a:r>
            <a:r>
              <a:rPr lang="th-TH" sz="2400" b="1" dirty="0"/>
              <a:t> </a:t>
            </a:r>
            <a:r>
              <a:rPr lang="en-US" sz="2400" b="1" dirty="0"/>
              <a:t> reshape</a:t>
            </a:r>
            <a:r>
              <a:rPr lang="th-TH" sz="2400" b="1" dirty="0"/>
              <a:t> </a:t>
            </a:r>
            <a:r>
              <a:rPr lang="en-US" sz="2400" b="1" dirty="0"/>
              <a:t>international</a:t>
            </a:r>
            <a:r>
              <a:rPr lang="th-TH" sz="2400" b="1" dirty="0"/>
              <a:t> </a:t>
            </a:r>
            <a:r>
              <a:rPr lang="en-US" sz="2400" b="1" dirty="0"/>
              <a:t> relations </a:t>
            </a:r>
            <a:r>
              <a:rPr lang="th-TH" sz="2400" b="1" dirty="0"/>
              <a:t> </a:t>
            </a:r>
            <a:r>
              <a:rPr lang="en-US" sz="2400" b="1" dirty="0"/>
              <a:t>by</a:t>
            </a:r>
            <a:r>
              <a:rPr lang="th-TH" sz="2400" b="1" dirty="0"/>
              <a:t> </a:t>
            </a:r>
            <a:r>
              <a:rPr lang="en-US" sz="2400" b="1" dirty="0"/>
              <a:t> encouraging </a:t>
            </a:r>
            <a:r>
              <a:rPr lang="th-TH" sz="2400" b="1" dirty="0"/>
              <a:t> </a:t>
            </a:r>
            <a:r>
              <a:rPr lang="en-US" sz="2400" b="1" dirty="0"/>
              <a:t>states </a:t>
            </a:r>
            <a:r>
              <a:rPr lang="th-TH" sz="2400" b="1" dirty="0"/>
              <a:t> </a:t>
            </a:r>
            <a:r>
              <a:rPr lang="en-US" sz="2400" b="1" dirty="0"/>
              <a:t>to </a:t>
            </a:r>
            <a:r>
              <a:rPr lang="th-TH" sz="2400" b="1" dirty="0"/>
              <a:t> </a:t>
            </a:r>
            <a:r>
              <a:rPr lang="en-US" sz="2400" b="1" dirty="0"/>
              <a:t>adopt </a:t>
            </a:r>
            <a:r>
              <a:rPr lang="th-TH" sz="2400" b="1" dirty="0"/>
              <a:t> </a:t>
            </a:r>
            <a:r>
              <a:rPr lang="en-US" sz="2400" b="1" dirty="0"/>
              <a:t>more </a:t>
            </a:r>
            <a:r>
              <a:rPr lang="th-TH" sz="2400" b="1" dirty="0"/>
              <a:t> </a:t>
            </a:r>
            <a:r>
              <a:rPr lang="en-US" sz="2400" b="1" dirty="0"/>
              <a:t>accountable </a:t>
            </a:r>
            <a:r>
              <a:rPr lang="th-TH" sz="2400" b="1" dirty="0"/>
              <a:t> </a:t>
            </a:r>
            <a:r>
              <a:rPr lang="en-US" sz="2400" b="1" dirty="0"/>
              <a:t>and </a:t>
            </a:r>
            <a:r>
              <a:rPr lang="th-TH" sz="2400" b="1" dirty="0"/>
              <a:t> </a:t>
            </a:r>
            <a:r>
              <a:rPr lang="en-US" sz="2400" b="1" dirty="0"/>
              <a:t>cooperative</a:t>
            </a:r>
            <a:r>
              <a:rPr lang="th-TH" sz="2400" b="1" dirty="0"/>
              <a:t> </a:t>
            </a:r>
            <a:r>
              <a:rPr lang="en-US" sz="2400" b="1" dirty="0"/>
              <a:t> behaviors</a:t>
            </a:r>
            <a:r>
              <a:rPr lang="th-TH" sz="2400" b="1" dirty="0"/>
              <a:t> </a:t>
            </a:r>
            <a:r>
              <a:rPr lang="en-US" sz="2400" b="1" dirty="0"/>
              <a:t> in </a:t>
            </a:r>
            <a:r>
              <a:rPr lang="th-TH" sz="2400" b="1" dirty="0"/>
              <a:t> </a:t>
            </a:r>
            <a:r>
              <a:rPr lang="en-US" sz="2400" b="1" dirty="0"/>
              <a:t>response</a:t>
            </a:r>
            <a:r>
              <a:rPr lang="th-TH" sz="2400" b="1" dirty="0"/>
              <a:t> </a:t>
            </a:r>
            <a:r>
              <a:rPr lang="en-US" sz="2400" b="1" dirty="0"/>
              <a:t> to</a:t>
            </a:r>
            <a:r>
              <a:rPr lang="th-TH" sz="2400" b="1" dirty="0"/>
              <a:t> </a:t>
            </a:r>
            <a:r>
              <a:rPr lang="en-US" sz="2400" b="1" dirty="0"/>
              <a:t> global </a:t>
            </a:r>
            <a:r>
              <a:rPr lang="th-TH" sz="2400" b="1" dirty="0"/>
              <a:t> </a:t>
            </a:r>
            <a:r>
              <a:rPr lang="en-US" sz="2400" b="1" dirty="0"/>
              <a:t>social </a:t>
            </a:r>
            <a:r>
              <a:rPr lang="th-TH" sz="2400" b="1" dirty="0"/>
              <a:t> </a:t>
            </a:r>
            <a:r>
              <a:rPr lang="en-US" sz="2400" b="1" dirty="0"/>
              <a:t>demands. </a:t>
            </a:r>
            <a:r>
              <a:rPr lang="th-TH" sz="2400" b="1" dirty="0"/>
              <a:t> </a:t>
            </a:r>
            <a:r>
              <a:rPr lang="en-US" sz="2400" b="1" dirty="0"/>
              <a:t>For example, </a:t>
            </a:r>
            <a:r>
              <a:rPr lang="th-TH" sz="2400" b="1" dirty="0"/>
              <a:t> </a:t>
            </a:r>
            <a:r>
              <a:rPr lang="en-US" sz="2400" b="1" dirty="0"/>
              <a:t>the</a:t>
            </a:r>
            <a:r>
              <a:rPr lang="th-TH" sz="2400" b="1" dirty="0"/>
              <a:t> </a:t>
            </a:r>
            <a:r>
              <a:rPr lang="en-US" sz="2400" b="1" dirty="0"/>
              <a:t> global climate </a:t>
            </a:r>
            <a:r>
              <a:rPr lang="th-TH" sz="2400" b="1" dirty="0"/>
              <a:t> </a:t>
            </a:r>
            <a:r>
              <a:rPr lang="en-US" sz="2400" b="1" dirty="0"/>
              <a:t>movement (e.g.,</a:t>
            </a:r>
            <a:r>
              <a:rPr lang="th-TH" sz="2400" b="1" dirty="0"/>
              <a:t> </a:t>
            </a:r>
            <a:r>
              <a:rPr lang="en-US" sz="2400" b="1" dirty="0"/>
              <a:t> Fridays</a:t>
            </a:r>
            <a:r>
              <a:rPr lang="th-TH" sz="2400" b="1" dirty="0"/>
              <a:t> </a:t>
            </a:r>
            <a:r>
              <a:rPr lang="en-US" sz="2400" b="1" dirty="0"/>
              <a:t> for</a:t>
            </a:r>
            <a:r>
              <a:rPr lang="th-TH" sz="2400" b="1" dirty="0"/>
              <a:t> </a:t>
            </a:r>
            <a:r>
              <a:rPr lang="en-US" sz="2400" b="1" dirty="0"/>
              <a:t> Future)</a:t>
            </a:r>
            <a:r>
              <a:rPr lang="th-TH" sz="2400" b="1" dirty="0"/>
              <a:t> </a:t>
            </a:r>
            <a:r>
              <a:rPr lang="en-US" sz="2400" b="1" dirty="0"/>
              <a:t> has </a:t>
            </a:r>
            <a:r>
              <a:rPr lang="th-TH" sz="2400" b="1" dirty="0"/>
              <a:t> </a:t>
            </a:r>
            <a:r>
              <a:rPr lang="en-US" sz="2400" b="1" dirty="0"/>
              <a:t>pressured</a:t>
            </a:r>
            <a:r>
              <a:rPr lang="th-TH" sz="2400" b="1" dirty="0"/>
              <a:t> </a:t>
            </a:r>
            <a:r>
              <a:rPr lang="en-US" sz="2400" b="1" dirty="0"/>
              <a:t> governments</a:t>
            </a:r>
            <a:r>
              <a:rPr lang="th-TH" sz="2400" b="1" dirty="0"/>
              <a:t> </a:t>
            </a:r>
            <a:r>
              <a:rPr lang="en-US" sz="2400" b="1" dirty="0"/>
              <a:t> to </a:t>
            </a:r>
            <a:r>
              <a:rPr lang="th-TH" sz="2400" b="1" dirty="0"/>
              <a:t> </a:t>
            </a:r>
            <a:r>
              <a:rPr lang="en-US" sz="2400" b="1" dirty="0"/>
              <a:t>strengthen climate</a:t>
            </a:r>
            <a:r>
              <a:rPr lang="th-TH" sz="2400" b="1" dirty="0"/>
              <a:t> </a:t>
            </a:r>
            <a:r>
              <a:rPr lang="en-US" sz="2400" b="1" dirty="0"/>
              <a:t> commitments,</a:t>
            </a:r>
            <a:r>
              <a:rPr lang="th-TH" sz="2400" b="1" dirty="0"/>
              <a:t> </a:t>
            </a:r>
            <a:r>
              <a:rPr lang="en-US" sz="2400" b="1" dirty="0"/>
              <a:t> while</a:t>
            </a:r>
            <a:r>
              <a:rPr lang="th-TH" sz="2400" b="1" dirty="0"/>
              <a:t> </a:t>
            </a:r>
            <a:r>
              <a:rPr lang="en-US" sz="2400" b="1" dirty="0"/>
              <a:t> the #Me</a:t>
            </a:r>
            <a:r>
              <a:rPr lang="th-TH" sz="2400" b="1" dirty="0"/>
              <a:t> </a:t>
            </a:r>
            <a:r>
              <a:rPr lang="en-US" sz="2400" b="1" dirty="0"/>
              <a:t>Too</a:t>
            </a:r>
            <a:r>
              <a:rPr lang="th-TH" sz="2400" b="1" dirty="0"/>
              <a:t> </a:t>
            </a:r>
            <a:r>
              <a:rPr lang="en-US" sz="2400" b="1" dirty="0"/>
              <a:t> movement</a:t>
            </a:r>
            <a:r>
              <a:rPr lang="th-TH" sz="2400" b="1" dirty="0"/>
              <a:t> </a:t>
            </a:r>
            <a:r>
              <a:rPr lang="en-US" sz="2400" b="1" dirty="0"/>
              <a:t> has </a:t>
            </a:r>
            <a:r>
              <a:rPr lang="th-TH" sz="2400" b="1" dirty="0"/>
              <a:t> </a:t>
            </a:r>
            <a:r>
              <a:rPr lang="en-US" sz="2400" b="1" dirty="0"/>
              <a:t>sparked</a:t>
            </a:r>
            <a:r>
              <a:rPr lang="th-TH" sz="2400" b="1" dirty="0"/>
              <a:t> </a:t>
            </a:r>
            <a:r>
              <a:rPr lang="en-US" sz="2400" b="1" dirty="0"/>
              <a:t> international</a:t>
            </a:r>
            <a:r>
              <a:rPr lang="th-TH" sz="2400" b="1" dirty="0"/>
              <a:t> </a:t>
            </a:r>
            <a:r>
              <a:rPr lang="en-US" sz="2400" b="1" dirty="0"/>
              <a:t> reforms</a:t>
            </a:r>
            <a:r>
              <a:rPr lang="th-TH" sz="2400" b="1" dirty="0"/>
              <a:t> </a:t>
            </a:r>
            <a:r>
              <a:rPr lang="en-US" sz="2400" b="1" dirty="0"/>
              <a:t> on gender-based</a:t>
            </a:r>
            <a:r>
              <a:rPr lang="th-TH" sz="2400" b="1" dirty="0"/>
              <a:t> </a:t>
            </a:r>
            <a:r>
              <a:rPr lang="en-US" sz="2400" b="1" dirty="0"/>
              <a:t> violence.</a:t>
            </a:r>
            <a:r>
              <a:rPr lang="th-TH" sz="2400" b="1" dirty="0"/>
              <a:t> </a:t>
            </a:r>
            <a:r>
              <a:rPr lang="en-US" sz="2400" b="1" dirty="0"/>
              <a:t> Overall,</a:t>
            </a:r>
            <a:r>
              <a:rPr lang="th-TH" sz="2400" b="1" dirty="0"/>
              <a:t> </a:t>
            </a:r>
            <a:r>
              <a:rPr lang="en-US" sz="2400" b="1" dirty="0"/>
              <a:t> social</a:t>
            </a:r>
            <a:r>
              <a:rPr lang="th-TH" sz="2400" b="1" dirty="0"/>
              <a:t> </a:t>
            </a:r>
            <a:r>
              <a:rPr lang="en-US" sz="2400" b="1" dirty="0"/>
              <a:t> movements </a:t>
            </a:r>
            <a:r>
              <a:rPr lang="th-TH" sz="2400" b="1" dirty="0"/>
              <a:t> </a:t>
            </a:r>
            <a:r>
              <a:rPr lang="en-US" sz="2400" b="1" dirty="0"/>
              <a:t>act </a:t>
            </a:r>
            <a:r>
              <a:rPr lang="th-TH" sz="2400" b="1" dirty="0"/>
              <a:t> </a:t>
            </a:r>
            <a:r>
              <a:rPr lang="en-US" sz="2400" b="1" dirty="0"/>
              <a:t>as</a:t>
            </a:r>
            <a:r>
              <a:rPr lang="th-TH" sz="2400" b="1" dirty="0"/>
              <a:t> </a:t>
            </a:r>
            <a:r>
              <a:rPr lang="en-US" sz="2400" b="1" dirty="0"/>
              <a:t> non-state </a:t>
            </a:r>
            <a:r>
              <a:rPr lang="th-TH" sz="2400" b="1" dirty="0"/>
              <a:t> </a:t>
            </a:r>
            <a:r>
              <a:rPr lang="en-US" sz="2400" b="1" dirty="0"/>
              <a:t>actors</a:t>
            </a:r>
            <a:r>
              <a:rPr lang="th-TH" sz="2400" b="1" dirty="0"/>
              <a:t> </a:t>
            </a:r>
            <a:r>
              <a:rPr lang="en-US" sz="2400" b="1" dirty="0"/>
              <a:t> that </a:t>
            </a:r>
            <a:r>
              <a:rPr lang="th-TH" sz="2400" b="1" dirty="0"/>
              <a:t> </a:t>
            </a:r>
            <a:r>
              <a:rPr lang="en-US" sz="2400" b="1" dirty="0"/>
              <a:t>redefine global </a:t>
            </a:r>
            <a:r>
              <a:rPr lang="th-TH" sz="2400" b="1" dirty="0"/>
              <a:t> </a:t>
            </a:r>
            <a:r>
              <a:rPr lang="en-US" sz="2400" b="1" dirty="0"/>
              <a:t>governance </a:t>
            </a:r>
            <a:r>
              <a:rPr lang="th-TH" sz="2400" b="1" dirty="0"/>
              <a:t> </a:t>
            </a:r>
            <a:r>
              <a:rPr lang="en-US" sz="2400" b="1" dirty="0"/>
              <a:t>and </a:t>
            </a:r>
            <a:r>
              <a:rPr lang="th-TH" sz="2400" b="1" dirty="0"/>
              <a:t> </a:t>
            </a:r>
            <a:r>
              <a:rPr lang="en-US" sz="2400" b="1" dirty="0"/>
              <a:t>the </a:t>
            </a:r>
            <a:r>
              <a:rPr lang="th-TH" sz="2400" b="1" dirty="0"/>
              <a:t> </a:t>
            </a:r>
            <a:r>
              <a:rPr lang="en-US" sz="2400" b="1" dirty="0"/>
              <a:t>dynamics</a:t>
            </a:r>
            <a:r>
              <a:rPr lang="th-TH" sz="2400" b="1" dirty="0"/>
              <a:t> </a:t>
            </a:r>
            <a:r>
              <a:rPr lang="en-US" sz="2400" b="1" dirty="0"/>
              <a:t> of</a:t>
            </a:r>
            <a:r>
              <a:rPr lang="th-TH" sz="2400" b="1" dirty="0"/>
              <a:t> </a:t>
            </a:r>
            <a:r>
              <a:rPr lang="en-US" sz="2400" b="1" dirty="0"/>
              <a:t> international</a:t>
            </a:r>
            <a:r>
              <a:rPr lang="th-TH" sz="2400" b="1" dirty="0"/>
              <a:t> </a:t>
            </a:r>
            <a:r>
              <a:rPr lang="en-US" sz="2400" b="1" dirty="0"/>
              <a:t> cooperation.</a:t>
            </a:r>
            <a:endParaRPr lang="th-TH" sz="2400" b="1" dirty="0"/>
          </a:p>
        </p:txBody>
      </p:sp>
    </p:spTree>
    <p:extLst>
      <p:ext uri="{BB962C8B-B14F-4D97-AF65-F5344CB8AC3E}">
        <p14:creationId xmlns:p14="http://schemas.microsoft.com/office/powerpoint/2010/main" val="249605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72071A-3225-4CCC-5D30-70C2C6F76200}"/>
              </a:ext>
            </a:extLst>
          </p:cNvPr>
          <p:cNvPicPr>
            <a:picLocks noChangeAspect="1"/>
          </p:cNvPicPr>
          <p:nvPr/>
        </p:nvPicPr>
        <p:blipFill>
          <a:blip r:embed="rId2"/>
          <a:stretch>
            <a:fillRect/>
          </a:stretch>
        </p:blipFill>
        <p:spPr>
          <a:xfrm>
            <a:off x="1432111" y="-403412"/>
            <a:ext cx="11174506" cy="8189259"/>
          </a:xfrm>
          <a:prstGeom prst="rect">
            <a:avLst/>
          </a:prstGeom>
        </p:spPr>
      </p:pic>
    </p:spTree>
    <p:extLst>
      <p:ext uri="{BB962C8B-B14F-4D97-AF65-F5344CB8AC3E}">
        <p14:creationId xmlns:p14="http://schemas.microsoft.com/office/powerpoint/2010/main" val="3122043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21449E-DFB6-7E77-12F6-A7D65922EE75}"/>
              </a:ext>
            </a:extLst>
          </p:cNvPr>
          <p:cNvSpPr txBox="1"/>
          <p:nvPr/>
        </p:nvSpPr>
        <p:spPr>
          <a:xfrm>
            <a:off x="3469340" y="1160039"/>
            <a:ext cx="7315200" cy="707886"/>
          </a:xfrm>
          <a:prstGeom prst="rect">
            <a:avLst/>
          </a:prstGeom>
          <a:noFill/>
        </p:spPr>
        <p:txBody>
          <a:bodyPr wrap="square">
            <a:spAutoFit/>
          </a:bodyPr>
          <a:lstStyle/>
          <a:p>
            <a:r>
              <a:rPr lang="en-US" sz="4000" dirty="0">
                <a:solidFill>
                  <a:srgbClr val="FF0066"/>
                </a:solidFill>
              </a:rPr>
              <a:t>          what  is  soft  power ?</a:t>
            </a:r>
          </a:p>
        </p:txBody>
      </p:sp>
      <p:sp>
        <p:nvSpPr>
          <p:cNvPr id="7" name="TextBox 6">
            <a:extLst>
              <a:ext uri="{FF2B5EF4-FFF2-40B4-BE49-F238E27FC236}">
                <a16:creationId xmlns:a16="http://schemas.microsoft.com/office/drawing/2014/main" id="{1A129788-13E3-46E1-2E98-5D48428B7290}"/>
              </a:ext>
            </a:extLst>
          </p:cNvPr>
          <p:cNvSpPr txBox="1"/>
          <p:nvPr/>
        </p:nvSpPr>
        <p:spPr>
          <a:xfrm>
            <a:off x="1546412" y="2449650"/>
            <a:ext cx="10717306" cy="4401205"/>
          </a:xfrm>
          <a:prstGeom prst="rect">
            <a:avLst/>
          </a:prstGeom>
          <a:noFill/>
        </p:spPr>
        <p:txBody>
          <a:bodyPr wrap="square">
            <a:spAutoFit/>
          </a:bodyPr>
          <a:lstStyle/>
          <a:p>
            <a:r>
              <a:rPr lang="en-US" sz="2800" b="1" dirty="0"/>
              <a:t>          </a:t>
            </a:r>
            <a:r>
              <a:rPr lang="en-US" sz="2800" b="1" dirty="0">
                <a:solidFill>
                  <a:srgbClr val="7030A0"/>
                </a:solidFill>
              </a:rPr>
              <a:t>Soft power  </a:t>
            </a:r>
            <a:r>
              <a:rPr lang="en-US" sz="2800" b="1" dirty="0"/>
              <a:t>means  a  country’s  ability  to  influence  others  without  using  force  or  pressure. Instead of  military  or  economic  power,  soft power  works  through  attraction,  such as  culture,  values,  education, reputation,  and  diplomacy. </a:t>
            </a:r>
          </a:p>
          <a:p>
            <a:endParaRPr lang="en-US" sz="2800" b="1" dirty="0"/>
          </a:p>
          <a:p>
            <a:r>
              <a:rPr lang="en-US" sz="2800" b="1" dirty="0"/>
              <a:t>          </a:t>
            </a:r>
            <a:r>
              <a:rPr lang="en-US" sz="2800" b="1" dirty="0">
                <a:solidFill>
                  <a:srgbClr val="C00000"/>
                </a:solidFill>
              </a:rPr>
              <a:t>Explanation</a:t>
            </a:r>
            <a:r>
              <a:rPr lang="en-US" sz="2800" b="1" dirty="0"/>
              <a:t> : Soft power  is  the  ability  of  a  country  to  make  others  want  what  it  wants  by  inspiring trust,  admiration,  or  respect.  It  uses things  like  culture  (movies,  music,  food),  good  foreign  relations,  and national  values  to  create  a  positive  image,  so  other  countries  choose  to  cooperate  willingly.</a:t>
            </a:r>
          </a:p>
        </p:txBody>
      </p:sp>
    </p:spTree>
    <p:extLst>
      <p:ext uri="{BB962C8B-B14F-4D97-AF65-F5344CB8AC3E}">
        <p14:creationId xmlns:p14="http://schemas.microsoft.com/office/powerpoint/2010/main" val="3469589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0D210A-C628-C005-1CE0-61296A634CB3}"/>
              </a:ext>
            </a:extLst>
          </p:cNvPr>
          <p:cNvPicPr>
            <a:picLocks noChangeAspect="1"/>
          </p:cNvPicPr>
          <p:nvPr/>
        </p:nvPicPr>
        <p:blipFill>
          <a:blip r:embed="rId2"/>
          <a:stretch>
            <a:fillRect/>
          </a:stretch>
        </p:blipFill>
        <p:spPr>
          <a:xfrm>
            <a:off x="887506" y="0"/>
            <a:ext cx="12707469" cy="8229600"/>
          </a:xfrm>
          <a:prstGeom prst="rect">
            <a:avLst/>
          </a:prstGeom>
        </p:spPr>
      </p:pic>
    </p:spTree>
    <p:extLst>
      <p:ext uri="{BB962C8B-B14F-4D97-AF65-F5344CB8AC3E}">
        <p14:creationId xmlns:p14="http://schemas.microsoft.com/office/powerpoint/2010/main" val="429211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0" y="-202764"/>
            <a:ext cx="14630400" cy="8229600"/>
          </a:xfrm>
          <a:prstGeom prst="rect">
            <a:avLst/>
          </a:prstGeom>
        </p:spPr>
      </p:pic>
      <p:sp>
        <p:nvSpPr>
          <p:cNvPr id="6" name="Text 2"/>
          <p:cNvSpPr/>
          <p:nvPr/>
        </p:nvSpPr>
        <p:spPr>
          <a:xfrm>
            <a:off x="2348389" y="1060252"/>
            <a:ext cx="9933503" cy="355402"/>
          </a:xfrm>
          <a:prstGeom prst="rect">
            <a:avLst/>
          </a:prstGeom>
          <a:noFill/>
          <a:ln/>
        </p:spPr>
        <p:txBody>
          <a:bodyPr wrap="none" rtlCol="0" anchor="t"/>
          <a:lstStyle/>
          <a:p>
            <a:pPr marL="0" indent="0">
              <a:lnSpc>
                <a:spcPts val="2799"/>
              </a:lnSpc>
              <a:buNone/>
            </a:pPr>
            <a:endParaRPr lang="en-US" sz="1750" dirty="0"/>
          </a:p>
        </p:txBody>
      </p:sp>
      <p:sp>
        <p:nvSpPr>
          <p:cNvPr id="7" name="Text 3"/>
          <p:cNvSpPr/>
          <p:nvPr/>
        </p:nvSpPr>
        <p:spPr>
          <a:xfrm>
            <a:off x="2348389" y="1665565"/>
            <a:ext cx="9933503" cy="355402"/>
          </a:xfrm>
          <a:prstGeom prst="rect">
            <a:avLst/>
          </a:prstGeom>
          <a:noFill/>
          <a:ln/>
        </p:spPr>
        <p:txBody>
          <a:bodyPr wrap="none" rtlCol="0" anchor="t"/>
          <a:lstStyle/>
          <a:p>
            <a:pPr marL="0" indent="0">
              <a:lnSpc>
                <a:spcPts val="2799"/>
              </a:lnSpc>
              <a:buNone/>
            </a:pPr>
            <a:endParaRPr lang="en-US" sz="1750" dirty="0"/>
          </a:p>
        </p:txBody>
      </p:sp>
      <p:sp>
        <p:nvSpPr>
          <p:cNvPr id="8" name="Text 4"/>
          <p:cNvSpPr/>
          <p:nvPr/>
        </p:nvSpPr>
        <p:spPr>
          <a:xfrm>
            <a:off x="2348389" y="2270879"/>
            <a:ext cx="9933503" cy="355402"/>
          </a:xfrm>
          <a:prstGeom prst="rect">
            <a:avLst/>
          </a:prstGeom>
          <a:noFill/>
          <a:ln/>
        </p:spPr>
        <p:txBody>
          <a:bodyPr wrap="none" rtlCol="0" anchor="t"/>
          <a:lstStyle/>
          <a:p>
            <a:pPr marL="0" indent="0">
              <a:lnSpc>
                <a:spcPts val="2799"/>
              </a:lnSpc>
              <a:buNone/>
            </a:pPr>
            <a:endParaRPr lang="en-US" sz="1750" dirty="0"/>
          </a:p>
        </p:txBody>
      </p:sp>
      <p:sp>
        <p:nvSpPr>
          <p:cNvPr id="9" name="Text 5"/>
          <p:cNvSpPr/>
          <p:nvPr/>
        </p:nvSpPr>
        <p:spPr>
          <a:xfrm>
            <a:off x="2348389" y="2876193"/>
            <a:ext cx="9933503" cy="355402"/>
          </a:xfrm>
          <a:prstGeom prst="rect">
            <a:avLst/>
          </a:prstGeom>
          <a:noFill/>
          <a:ln/>
        </p:spPr>
        <p:txBody>
          <a:bodyPr wrap="none" rtlCol="0" anchor="t"/>
          <a:lstStyle/>
          <a:p>
            <a:pPr marL="0" indent="0">
              <a:lnSpc>
                <a:spcPts val="2799"/>
              </a:lnSpc>
              <a:buNone/>
            </a:pPr>
            <a:endParaRPr lang="en-US" sz="1750" dirty="0"/>
          </a:p>
        </p:txBody>
      </p:sp>
      <p:sp>
        <p:nvSpPr>
          <p:cNvPr id="10" name="Text 6"/>
          <p:cNvSpPr/>
          <p:nvPr/>
        </p:nvSpPr>
        <p:spPr>
          <a:xfrm>
            <a:off x="2348389" y="3564850"/>
            <a:ext cx="8691646" cy="694373"/>
          </a:xfrm>
          <a:prstGeom prst="rect">
            <a:avLst/>
          </a:prstGeom>
          <a:noFill/>
          <a:ln/>
        </p:spPr>
        <p:txBody>
          <a:bodyPr wrap="none" rtlCol="0" anchor="t"/>
          <a:lstStyle/>
          <a:p>
            <a:pPr marL="0" indent="0">
              <a:lnSpc>
                <a:spcPts val="5468"/>
              </a:lnSpc>
              <a:buNone/>
            </a:pPr>
            <a:r>
              <a:rPr lang="th-TH" sz="4400" b="1" kern="0" spc="-87" dirty="0">
                <a:solidFill>
                  <a:srgbClr val="FF75D3"/>
                </a:solidFill>
                <a:latin typeface="adonis-web" pitchFamily="34" charset="0"/>
                <a:ea typeface="adonis-web" pitchFamily="34" charset="-122"/>
                <a:cs typeface="adonis-web" pitchFamily="34" charset="-120"/>
              </a:rPr>
              <a:t>  </a:t>
            </a:r>
            <a:endParaRPr lang="en-US" sz="5400" dirty="0">
              <a:solidFill>
                <a:srgbClr val="002060"/>
              </a:solidFill>
            </a:endParaRPr>
          </a:p>
        </p:txBody>
      </p:sp>
      <p:sp>
        <p:nvSpPr>
          <p:cNvPr id="11" name="Text 7"/>
          <p:cNvSpPr/>
          <p:nvPr/>
        </p:nvSpPr>
        <p:spPr>
          <a:xfrm>
            <a:off x="2348389" y="4592479"/>
            <a:ext cx="9933503" cy="355402"/>
          </a:xfrm>
          <a:prstGeom prst="rect">
            <a:avLst/>
          </a:prstGeom>
          <a:noFill/>
          <a:ln/>
        </p:spPr>
        <p:txBody>
          <a:bodyPr wrap="none" rtlCol="0" anchor="t"/>
          <a:lstStyle/>
          <a:p>
            <a:pPr marL="0" indent="0">
              <a:lnSpc>
                <a:spcPts val="2799"/>
              </a:lnSpc>
              <a:buNone/>
            </a:pPr>
            <a:endParaRPr lang="en-US" sz="1750" dirty="0"/>
          </a:p>
        </p:txBody>
      </p:sp>
      <p:sp>
        <p:nvSpPr>
          <p:cNvPr id="12" name="Text 8"/>
          <p:cNvSpPr/>
          <p:nvPr/>
        </p:nvSpPr>
        <p:spPr>
          <a:xfrm>
            <a:off x="2348389" y="5197793"/>
            <a:ext cx="9933503" cy="355402"/>
          </a:xfrm>
          <a:prstGeom prst="rect">
            <a:avLst/>
          </a:prstGeom>
          <a:noFill/>
          <a:ln/>
        </p:spPr>
        <p:txBody>
          <a:bodyPr wrap="none" rtlCol="0" anchor="t"/>
          <a:lstStyle/>
          <a:p>
            <a:pPr marL="0" indent="0">
              <a:lnSpc>
                <a:spcPts val="2799"/>
              </a:lnSpc>
              <a:buNone/>
            </a:pPr>
            <a:endParaRPr lang="en-US" sz="1750" dirty="0"/>
          </a:p>
        </p:txBody>
      </p:sp>
      <p:sp>
        <p:nvSpPr>
          <p:cNvPr id="13" name="Text 9"/>
          <p:cNvSpPr/>
          <p:nvPr/>
        </p:nvSpPr>
        <p:spPr>
          <a:xfrm>
            <a:off x="2348389" y="5803106"/>
            <a:ext cx="9933503" cy="355402"/>
          </a:xfrm>
          <a:prstGeom prst="rect">
            <a:avLst/>
          </a:prstGeom>
          <a:noFill/>
          <a:ln/>
        </p:spPr>
        <p:txBody>
          <a:bodyPr wrap="none" rtlCol="0" anchor="t"/>
          <a:lstStyle/>
          <a:p>
            <a:pPr marL="0" indent="0">
              <a:lnSpc>
                <a:spcPts val="2799"/>
              </a:lnSpc>
              <a:buNone/>
            </a:pPr>
            <a:endParaRPr lang="en-US" sz="1750" dirty="0"/>
          </a:p>
        </p:txBody>
      </p:sp>
      <p:sp>
        <p:nvSpPr>
          <p:cNvPr id="14" name="Text 10"/>
          <p:cNvSpPr/>
          <p:nvPr/>
        </p:nvSpPr>
        <p:spPr>
          <a:xfrm>
            <a:off x="2348389" y="6408420"/>
            <a:ext cx="9933503" cy="355402"/>
          </a:xfrm>
          <a:prstGeom prst="rect">
            <a:avLst/>
          </a:prstGeom>
          <a:noFill/>
          <a:ln/>
        </p:spPr>
        <p:txBody>
          <a:bodyPr wrap="none" rtlCol="0" anchor="t"/>
          <a:lstStyle/>
          <a:p>
            <a:pPr marL="0" indent="0">
              <a:lnSpc>
                <a:spcPts val="2799"/>
              </a:lnSpc>
              <a:buNone/>
            </a:pPr>
            <a:endParaRPr lang="en-US" sz="1750" dirty="0"/>
          </a:p>
        </p:txBody>
      </p:sp>
      <p:sp>
        <p:nvSpPr>
          <p:cNvPr id="15" name="Text 11"/>
          <p:cNvSpPr/>
          <p:nvPr/>
        </p:nvSpPr>
        <p:spPr>
          <a:xfrm>
            <a:off x="2348389" y="7013734"/>
            <a:ext cx="9933503" cy="355402"/>
          </a:xfrm>
          <a:prstGeom prst="rect">
            <a:avLst/>
          </a:prstGeom>
          <a:noFill/>
          <a:ln/>
        </p:spPr>
        <p:txBody>
          <a:bodyPr wrap="none" rtlCol="0" anchor="t"/>
          <a:lstStyle/>
          <a:p>
            <a:pPr marL="0" indent="0">
              <a:lnSpc>
                <a:spcPts val="2799"/>
              </a:lnSpc>
              <a:buNone/>
            </a:pPr>
            <a:endParaRPr lang="en-US" sz="1750" dirty="0"/>
          </a:p>
        </p:txBody>
      </p:sp>
      <p:sp>
        <p:nvSpPr>
          <p:cNvPr id="16" name="TextBox 15">
            <a:extLst>
              <a:ext uri="{FF2B5EF4-FFF2-40B4-BE49-F238E27FC236}">
                <a16:creationId xmlns:a16="http://schemas.microsoft.com/office/drawing/2014/main" id="{18E836AD-61B9-77C4-AD01-B7EB83815CB6}"/>
              </a:ext>
            </a:extLst>
          </p:cNvPr>
          <p:cNvSpPr txBox="1"/>
          <p:nvPr/>
        </p:nvSpPr>
        <p:spPr>
          <a:xfrm>
            <a:off x="1384987" y="3166743"/>
            <a:ext cx="11860306" cy="1446550"/>
          </a:xfrm>
          <a:prstGeom prst="rect">
            <a:avLst/>
          </a:prstGeom>
          <a:noFill/>
        </p:spPr>
        <p:txBody>
          <a:bodyPr wrap="square">
            <a:spAutoFit/>
          </a:bodyPr>
          <a:lstStyle/>
          <a:p>
            <a:pPr algn="ctr"/>
            <a:r>
              <a:rPr lang="en-US" sz="4400" b="1" dirty="0">
                <a:solidFill>
                  <a:srgbClr val="002060"/>
                </a:solidFill>
              </a:rPr>
              <a:t>Section 1 : Domestic Security and Internal </a:t>
            </a:r>
          </a:p>
          <a:p>
            <a:pPr algn="ctr"/>
            <a:r>
              <a:rPr lang="en-US" sz="4400" b="1" dirty="0">
                <a:solidFill>
                  <a:srgbClr val="002060"/>
                </a:solidFill>
              </a:rPr>
              <a:t>Stability of the State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4F7406-3A18-5CC3-84FE-AD086E12FC40}"/>
              </a:ext>
            </a:extLst>
          </p:cNvPr>
          <p:cNvPicPr>
            <a:picLocks noChangeAspect="1"/>
          </p:cNvPicPr>
          <p:nvPr/>
        </p:nvPicPr>
        <p:blipFill>
          <a:blip r:embed="rId2"/>
          <a:stretch>
            <a:fillRect/>
          </a:stretch>
        </p:blipFill>
        <p:spPr>
          <a:xfrm>
            <a:off x="1270000" y="1463238"/>
            <a:ext cx="12208933" cy="5704043"/>
          </a:xfrm>
          <a:prstGeom prst="rect">
            <a:avLst/>
          </a:prstGeom>
        </p:spPr>
      </p:pic>
    </p:spTree>
    <p:extLst>
      <p:ext uri="{BB962C8B-B14F-4D97-AF65-F5344CB8AC3E}">
        <p14:creationId xmlns:p14="http://schemas.microsoft.com/office/powerpoint/2010/main" val="3418830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5523F-F8F9-6645-BF54-B8606484399E}"/>
              </a:ext>
            </a:extLst>
          </p:cNvPr>
          <p:cNvPicPr>
            <a:picLocks noChangeAspect="1"/>
          </p:cNvPicPr>
          <p:nvPr/>
        </p:nvPicPr>
        <p:blipFill>
          <a:blip r:embed="rId2"/>
          <a:stretch>
            <a:fillRect/>
          </a:stretch>
        </p:blipFill>
        <p:spPr>
          <a:xfrm>
            <a:off x="863600" y="978149"/>
            <a:ext cx="12446000" cy="6273302"/>
          </a:xfrm>
          <a:prstGeom prst="rect">
            <a:avLst/>
          </a:prstGeom>
        </p:spPr>
      </p:pic>
    </p:spTree>
    <p:extLst>
      <p:ext uri="{BB962C8B-B14F-4D97-AF65-F5344CB8AC3E}">
        <p14:creationId xmlns:p14="http://schemas.microsoft.com/office/powerpoint/2010/main" val="146157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85AC1-8ACC-F7D8-409A-3A86CAFDF98D}"/>
              </a:ext>
            </a:extLst>
          </p:cNvPr>
          <p:cNvPicPr>
            <a:picLocks noChangeAspect="1"/>
          </p:cNvPicPr>
          <p:nvPr/>
        </p:nvPicPr>
        <p:blipFill>
          <a:blip r:embed="rId2"/>
          <a:stretch>
            <a:fillRect/>
          </a:stretch>
        </p:blipFill>
        <p:spPr>
          <a:xfrm>
            <a:off x="914400" y="1317811"/>
            <a:ext cx="12801600" cy="6234455"/>
          </a:xfrm>
          <a:prstGeom prst="rect">
            <a:avLst/>
          </a:prstGeom>
        </p:spPr>
      </p:pic>
    </p:spTree>
    <p:extLst>
      <p:ext uri="{BB962C8B-B14F-4D97-AF65-F5344CB8AC3E}">
        <p14:creationId xmlns:p14="http://schemas.microsoft.com/office/powerpoint/2010/main" val="330587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75000"/>
            </a:srgbClr>
          </a:solidFill>
          <a:ln/>
        </p:spPr>
        <p:txBody>
          <a:bodyPr/>
          <a:lstStyle/>
          <a:p>
            <a:endParaRPr lang="en-US"/>
          </a:p>
        </p:txBody>
      </p:sp>
      <p:pic>
        <p:nvPicPr>
          <p:cNvPr id="4" name="Image 1" descr="preencoded.png"/>
          <p:cNvPicPr>
            <a:picLocks noChangeAspect="1"/>
          </p:cNvPicPr>
          <p:nvPr/>
        </p:nvPicPr>
        <p:blipFill>
          <a:blip r:embed="rId4"/>
          <a:stretch>
            <a:fillRect/>
          </a:stretch>
        </p:blipFill>
        <p:spPr>
          <a:xfrm>
            <a:off x="-927847" y="-1254562"/>
            <a:ext cx="14630400" cy="8229600"/>
          </a:xfrm>
          <a:prstGeom prst="rect">
            <a:avLst/>
          </a:prstGeom>
        </p:spPr>
      </p:pic>
      <p:sp>
        <p:nvSpPr>
          <p:cNvPr id="6" name="Text 2"/>
          <p:cNvSpPr/>
          <p:nvPr/>
        </p:nvSpPr>
        <p:spPr>
          <a:xfrm>
            <a:off x="2348389" y="1107281"/>
            <a:ext cx="9933503" cy="355402"/>
          </a:xfrm>
          <a:prstGeom prst="rect">
            <a:avLst/>
          </a:prstGeom>
          <a:noFill/>
          <a:ln/>
        </p:spPr>
        <p:txBody>
          <a:bodyPr wrap="none" rtlCol="0" anchor="t"/>
          <a:lstStyle/>
          <a:p>
            <a:pPr marL="0" indent="0">
              <a:lnSpc>
                <a:spcPts val="2799"/>
              </a:lnSpc>
              <a:buNone/>
            </a:pPr>
            <a:endParaRPr lang="en-US" sz="1750" dirty="0"/>
          </a:p>
        </p:txBody>
      </p:sp>
      <p:sp>
        <p:nvSpPr>
          <p:cNvPr id="7" name="Text 3"/>
          <p:cNvSpPr/>
          <p:nvPr/>
        </p:nvSpPr>
        <p:spPr>
          <a:xfrm>
            <a:off x="2348389" y="1712595"/>
            <a:ext cx="9933503" cy="355402"/>
          </a:xfrm>
          <a:prstGeom prst="rect">
            <a:avLst/>
          </a:prstGeom>
          <a:noFill/>
          <a:ln/>
        </p:spPr>
        <p:txBody>
          <a:bodyPr wrap="none" rtlCol="0" anchor="t"/>
          <a:lstStyle/>
          <a:p>
            <a:pPr marL="0" indent="0">
              <a:lnSpc>
                <a:spcPts val="2799"/>
              </a:lnSpc>
              <a:buNone/>
            </a:pPr>
            <a:endParaRPr lang="en-US" sz="1750" dirty="0"/>
          </a:p>
        </p:txBody>
      </p:sp>
      <p:sp>
        <p:nvSpPr>
          <p:cNvPr id="8" name="Text 4"/>
          <p:cNvSpPr/>
          <p:nvPr/>
        </p:nvSpPr>
        <p:spPr>
          <a:xfrm>
            <a:off x="2348389" y="2317909"/>
            <a:ext cx="9933503" cy="355402"/>
          </a:xfrm>
          <a:prstGeom prst="rect">
            <a:avLst/>
          </a:prstGeom>
          <a:noFill/>
          <a:ln/>
        </p:spPr>
        <p:txBody>
          <a:bodyPr wrap="none" rtlCol="0" anchor="t"/>
          <a:lstStyle/>
          <a:p>
            <a:pPr marL="0" indent="0">
              <a:lnSpc>
                <a:spcPts val="2799"/>
              </a:lnSpc>
              <a:buNone/>
            </a:pPr>
            <a:endParaRPr lang="en-US" sz="1750" dirty="0"/>
          </a:p>
        </p:txBody>
      </p:sp>
      <p:sp>
        <p:nvSpPr>
          <p:cNvPr id="9" name="Text 5"/>
          <p:cNvSpPr/>
          <p:nvPr/>
        </p:nvSpPr>
        <p:spPr>
          <a:xfrm>
            <a:off x="2348389" y="2923223"/>
            <a:ext cx="9933503" cy="355402"/>
          </a:xfrm>
          <a:prstGeom prst="rect">
            <a:avLst/>
          </a:prstGeom>
          <a:noFill/>
          <a:ln/>
        </p:spPr>
        <p:txBody>
          <a:bodyPr wrap="none" rtlCol="0" anchor="t"/>
          <a:lstStyle/>
          <a:p>
            <a:pPr marL="0" indent="0">
              <a:lnSpc>
                <a:spcPts val="2799"/>
              </a:lnSpc>
              <a:buNone/>
            </a:pPr>
            <a:endParaRPr lang="en-US" sz="1750" dirty="0"/>
          </a:p>
        </p:txBody>
      </p:sp>
      <p:sp>
        <p:nvSpPr>
          <p:cNvPr id="10" name="Text 6"/>
          <p:cNvSpPr/>
          <p:nvPr/>
        </p:nvSpPr>
        <p:spPr>
          <a:xfrm>
            <a:off x="1398494" y="3149600"/>
            <a:ext cx="11255187" cy="1851025"/>
          </a:xfrm>
          <a:prstGeom prst="rect">
            <a:avLst/>
          </a:prstGeom>
          <a:noFill/>
          <a:ln/>
        </p:spPr>
        <p:txBody>
          <a:bodyPr wrap="square" rtlCol="0" anchor="t"/>
          <a:lstStyle/>
          <a:p>
            <a:pPr marL="0" indent="0" algn="ctr">
              <a:lnSpc>
                <a:spcPts val="5468"/>
              </a:lnSpc>
              <a:buNone/>
            </a:pPr>
            <a:r>
              <a:rPr lang="en-US" sz="4400" b="1" kern="0" spc="-87" dirty="0">
                <a:solidFill>
                  <a:srgbClr val="002060"/>
                </a:solidFill>
                <a:latin typeface="adonis-web" pitchFamily="34" charset="0"/>
                <a:ea typeface="adonis-web" pitchFamily="34" charset="-122"/>
                <a:cs typeface="adonis-web" pitchFamily="34" charset="-120"/>
              </a:rPr>
              <a:t>  Section 2 : International  relations  in  the </a:t>
            </a:r>
          </a:p>
          <a:p>
            <a:pPr marL="0" indent="0" algn="ctr">
              <a:lnSpc>
                <a:spcPts val="5468"/>
              </a:lnSpc>
              <a:buNone/>
            </a:pPr>
            <a:r>
              <a:rPr lang="en-US" sz="4400" b="1" kern="0" spc="-87" dirty="0">
                <a:solidFill>
                  <a:srgbClr val="002060"/>
                </a:solidFill>
                <a:latin typeface="adonis-web" pitchFamily="34" charset="0"/>
                <a:ea typeface="adonis-web" pitchFamily="34" charset="-122"/>
                <a:cs typeface="adonis-web" pitchFamily="34" charset="-120"/>
              </a:rPr>
              <a:t>   political  domain</a:t>
            </a:r>
            <a:endParaRPr lang="en-US" sz="4400" b="1" dirty="0">
              <a:solidFill>
                <a:srgbClr val="002060"/>
              </a:solidFill>
            </a:endParaRPr>
          </a:p>
        </p:txBody>
      </p:sp>
      <p:sp>
        <p:nvSpPr>
          <p:cNvPr id="11" name="Text 7"/>
          <p:cNvSpPr/>
          <p:nvPr/>
        </p:nvSpPr>
        <p:spPr>
          <a:xfrm>
            <a:off x="2348389" y="5333881"/>
            <a:ext cx="9933503" cy="355402"/>
          </a:xfrm>
          <a:prstGeom prst="rect">
            <a:avLst/>
          </a:prstGeom>
          <a:noFill/>
          <a:ln/>
        </p:spPr>
        <p:txBody>
          <a:bodyPr wrap="none" rtlCol="0" anchor="t"/>
          <a:lstStyle/>
          <a:p>
            <a:pPr marL="0" indent="0">
              <a:lnSpc>
                <a:spcPts val="2799"/>
              </a:lnSpc>
              <a:buNone/>
            </a:pPr>
            <a:endParaRPr lang="en-US" sz="1750" dirty="0"/>
          </a:p>
        </p:txBody>
      </p:sp>
      <p:sp>
        <p:nvSpPr>
          <p:cNvPr id="12" name="Text 8"/>
          <p:cNvSpPr/>
          <p:nvPr/>
        </p:nvSpPr>
        <p:spPr>
          <a:xfrm>
            <a:off x="2348389" y="5939195"/>
            <a:ext cx="9933503" cy="355402"/>
          </a:xfrm>
          <a:prstGeom prst="rect">
            <a:avLst/>
          </a:prstGeom>
          <a:noFill/>
          <a:ln/>
        </p:spPr>
        <p:txBody>
          <a:bodyPr wrap="none" rtlCol="0" anchor="t"/>
          <a:lstStyle/>
          <a:p>
            <a:pPr marL="0" indent="0">
              <a:lnSpc>
                <a:spcPts val="2799"/>
              </a:lnSpc>
              <a:buNone/>
            </a:pPr>
            <a:endParaRPr lang="en-US" sz="1750" dirty="0"/>
          </a:p>
        </p:txBody>
      </p:sp>
      <p:sp>
        <p:nvSpPr>
          <p:cNvPr id="13" name="Text 9"/>
          <p:cNvSpPr/>
          <p:nvPr/>
        </p:nvSpPr>
        <p:spPr>
          <a:xfrm>
            <a:off x="2348389" y="6627852"/>
            <a:ext cx="4443889" cy="694373"/>
          </a:xfrm>
          <a:prstGeom prst="rect">
            <a:avLst/>
          </a:prstGeom>
          <a:noFill/>
          <a:ln/>
        </p:spPr>
        <p:txBody>
          <a:bodyPr wrap="none" rtlCol="0" anchor="t"/>
          <a:lstStyle/>
          <a:p>
            <a:pPr marL="0" indent="0">
              <a:lnSpc>
                <a:spcPts val="5468"/>
              </a:lnSpc>
              <a:buNone/>
            </a:pPr>
            <a:endParaRPr lang="en-US" sz="4374"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66567" y="0"/>
            <a:ext cx="14630400" cy="8229600"/>
          </a:xfrm>
          <a:prstGeom prst="rect">
            <a:avLst/>
          </a:prstGeom>
          <a:solidFill>
            <a:srgbClr val="FFFFFF">
              <a:alpha val="75000"/>
            </a:srgbClr>
          </a:solidFill>
          <a:ln/>
        </p:spPr>
        <p:txBody>
          <a:bodyPr/>
          <a:lstStyle/>
          <a:p>
            <a:endParaRPr lang="en-US" dirty="0"/>
          </a:p>
        </p:txBody>
      </p:sp>
      <p:sp>
        <p:nvSpPr>
          <p:cNvPr id="4" name="Text 1"/>
          <p:cNvSpPr/>
          <p:nvPr/>
        </p:nvSpPr>
        <p:spPr>
          <a:xfrm>
            <a:off x="1129553" y="792361"/>
            <a:ext cx="11981209" cy="694373"/>
          </a:xfrm>
          <a:prstGeom prst="rect">
            <a:avLst/>
          </a:prstGeom>
          <a:noFill/>
          <a:ln/>
        </p:spPr>
        <p:txBody>
          <a:bodyPr wrap="none" rtlCol="0" anchor="t"/>
          <a:lstStyle/>
          <a:p>
            <a:pPr marL="0" indent="0">
              <a:lnSpc>
                <a:spcPts val="5468"/>
              </a:lnSpc>
              <a:buNone/>
            </a:pPr>
            <a:r>
              <a:rPr lang="th-TH" sz="4400" b="1" kern="0" spc="-87" dirty="0">
                <a:solidFill>
                  <a:srgbClr val="FF75D3"/>
                </a:solidFill>
                <a:latin typeface="adonis-web" pitchFamily="34" charset="0"/>
                <a:ea typeface="adonis-web" pitchFamily="34" charset="-122"/>
                <a:cs typeface="adonis-web" pitchFamily="34" charset="-120"/>
              </a:rPr>
              <a:t>  </a:t>
            </a:r>
            <a:r>
              <a:rPr lang="en-US" sz="4400" b="1" kern="0" spc="-87" dirty="0">
                <a:solidFill>
                  <a:srgbClr val="FF75D3"/>
                </a:solidFill>
                <a:latin typeface="adonis-web" pitchFamily="34" charset="0"/>
                <a:ea typeface="adonis-web" pitchFamily="34" charset="-122"/>
                <a:cs typeface="adonis-web" pitchFamily="34" charset="-120"/>
              </a:rPr>
              <a:t>    </a:t>
            </a:r>
            <a:endParaRPr lang="en-US" sz="4400" dirty="0">
              <a:solidFill>
                <a:srgbClr val="7030A0"/>
              </a:solidFill>
            </a:endParaRPr>
          </a:p>
        </p:txBody>
      </p:sp>
      <p:pic>
        <p:nvPicPr>
          <p:cNvPr id="5" name="Image 1" descr="preencoded.png"/>
          <p:cNvPicPr>
            <a:picLocks noChangeAspect="1"/>
          </p:cNvPicPr>
          <p:nvPr/>
        </p:nvPicPr>
        <p:blipFill>
          <a:blip r:embed="rId4"/>
          <a:stretch>
            <a:fillRect/>
          </a:stretch>
        </p:blipFill>
        <p:spPr>
          <a:xfrm>
            <a:off x="2017318" y="604764"/>
            <a:ext cx="10595763" cy="1914097"/>
          </a:xfrm>
          <a:prstGeom prst="rect">
            <a:avLst/>
          </a:prstGeom>
        </p:spPr>
      </p:pic>
      <p:sp>
        <p:nvSpPr>
          <p:cNvPr id="6" name="Text 2"/>
          <p:cNvSpPr/>
          <p:nvPr/>
        </p:nvSpPr>
        <p:spPr>
          <a:xfrm>
            <a:off x="1129553" y="2706458"/>
            <a:ext cx="12680575" cy="6424095"/>
          </a:xfrm>
          <a:prstGeom prst="rect">
            <a:avLst/>
          </a:prstGeom>
          <a:noFill/>
          <a:ln/>
        </p:spPr>
        <p:txBody>
          <a:bodyPr wrap="square" rtlCol="0" anchor="t"/>
          <a:lstStyle/>
          <a:p>
            <a:pPr marL="0" indent="0" algn="l">
              <a:lnSpc>
                <a:spcPts val="2734"/>
              </a:lnSpc>
              <a:buNone/>
            </a:pPr>
            <a:r>
              <a:rPr lang="th-TH" sz="2000" b="1" kern="0" spc="-44" dirty="0">
                <a:solidFill>
                  <a:srgbClr val="FF75D3"/>
                </a:solidFill>
                <a:latin typeface="adonis-web" pitchFamily="34" charset="0"/>
                <a:ea typeface="adonis-web" pitchFamily="34" charset="-122"/>
                <a:cs typeface="adonis-web" pitchFamily="34" charset="-120"/>
              </a:rPr>
              <a:t>                  </a:t>
            </a:r>
            <a:r>
              <a:rPr lang="en-US" sz="2000" b="1" kern="0" spc="-44" dirty="0">
                <a:solidFill>
                  <a:srgbClr val="FF75D3"/>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Foundations </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of</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International</a:t>
            </a:r>
            <a:r>
              <a:rPr lang="th-TH" sz="2800" b="1" kern="0" spc="-44" dirty="0">
                <a:solidFill>
                  <a:srgbClr val="002060"/>
                </a:solidFill>
                <a:latin typeface="adonis-web" pitchFamily="34" charset="0"/>
                <a:ea typeface="adonis-web" pitchFamily="34" charset="-122"/>
                <a:cs typeface="adonis-web" pitchFamily="34" charset="-120"/>
              </a:rPr>
              <a:t> </a:t>
            </a:r>
            <a:r>
              <a:rPr lang="en-US" sz="2800" b="1" kern="0" spc="-44" dirty="0">
                <a:solidFill>
                  <a:srgbClr val="002060"/>
                </a:solidFill>
                <a:latin typeface="adonis-web" pitchFamily="34" charset="0"/>
                <a:ea typeface="adonis-web" pitchFamily="34" charset="-122"/>
                <a:cs typeface="adonis-web" pitchFamily="34" charset="-120"/>
              </a:rPr>
              <a:t> Relations</a:t>
            </a:r>
            <a:endParaRPr lang="en-US" sz="2800" b="1" kern="0" spc="-44" dirty="0">
              <a:latin typeface="adonis-web" pitchFamily="34" charset="0"/>
              <a:ea typeface="adonis-web" pitchFamily="34" charset="-122"/>
            </a:endParaRPr>
          </a:p>
          <a:p>
            <a:pPr marL="0" indent="0" algn="l">
              <a:lnSpc>
                <a:spcPct val="150000"/>
              </a:lnSpc>
              <a:buNone/>
            </a:pPr>
            <a:r>
              <a:rPr lang="en-US" sz="2800" dirty="0"/>
              <a:t>      “Foundations  of  International  Relations”  refers  to  the  core  principles, theoretical  frameworks,  and  analytical  approaches  used  to  understand interactions  among  states,  international  organizations,  and  non-state  actors. It  encompasses  the  study  of  power,  diplomacy,  global  governance,  security, and  economic  interdependence.  The  field  examines  how  historical  contexts, political  structures,  and  normative  ideas  shape  state  behavior  and international  outcomes.  It  also  explores  the  mechanisms  through  which cooperation,  conflict,  and  negotiation  occur  in  the  global  arena.  Overall,  it provides  a  conceptual  basis  for  analyzing  contemporary  issues  in  world politics.</a:t>
            </a:r>
          </a:p>
        </p:txBody>
      </p:sp>
      <p:sp>
        <p:nvSpPr>
          <p:cNvPr id="7" name="Text 3"/>
          <p:cNvSpPr/>
          <p:nvPr/>
        </p:nvSpPr>
        <p:spPr>
          <a:xfrm>
            <a:off x="1794933" y="4518661"/>
            <a:ext cx="11142134" cy="3710939"/>
          </a:xfrm>
          <a:prstGeom prst="rect">
            <a:avLst/>
          </a:prstGeom>
          <a:noFill/>
          <a:ln/>
        </p:spPr>
        <p:txBody>
          <a:bodyPr wrap="square" rtlCol="0" anchor="t"/>
          <a:lstStyle/>
          <a:p>
            <a:pPr marL="0" indent="0" algn="l">
              <a:lnSpc>
                <a:spcPct val="150000"/>
              </a:lnSpc>
              <a:buNone/>
            </a:pPr>
            <a:r>
              <a:rPr lang="en-US" sz="2000" b="1" kern="0" spc="-35" dirty="0">
                <a:solidFill>
                  <a:srgbClr val="272525"/>
                </a:solidFill>
                <a:latin typeface="Source Sans Pro" pitchFamily="34" charset="0"/>
                <a:ea typeface="Source Sans Pro" pitchFamily="34" charset="-122"/>
                <a:cs typeface="Source Sans Pro" pitchFamily="34" charset="-120"/>
              </a:rPr>
              <a:t>          Explaining the evolution of the international system and discussing major theories in international relations</a:t>
            </a:r>
            <a:endParaRPr lang="en-US" sz="2000" b="1" dirty="0"/>
          </a:p>
        </p:txBody>
      </p:sp>
      <p:sp>
        <p:nvSpPr>
          <p:cNvPr id="9" name="Text 4"/>
          <p:cNvSpPr/>
          <p:nvPr/>
        </p:nvSpPr>
        <p:spPr>
          <a:xfrm>
            <a:off x="7481768" y="3988594"/>
            <a:ext cx="4800124" cy="530067"/>
          </a:xfrm>
          <a:prstGeom prst="rect">
            <a:avLst/>
          </a:prstGeom>
          <a:noFill/>
          <a:ln/>
        </p:spPr>
        <p:txBody>
          <a:bodyPr wrap="square" rtlCol="0" anchor="t"/>
          <a:lstStyle/>
          <a:p>
            <a:pPr marL="0" indent="0" algn="l">
              <a:lnSpc>
                <a:spcPts val="2734"/>
              </a:lnSpc>
              <a:buNone/>
            </a:pPr>
            <a:endParaRPr lang="en-US" sz="2000" dirty="0"/>
          </a:p>
        </p:txBody>
      </p:sp>
      <p:sp>
        <p:nvSpPr>
          <p:cNvPr id="10" name="Text 5"/>
          <p:cNvSpPr/>
          <p:nvPr/>
        </p:nvSpPr>
        <p:spPr>
          <a:xfrm>
            <a:off x="7481768" y="4518661"/>
            <a:ext cx="5628994" cy="1576331"/>
          </a:xfrm>
          <a:prstGeom prst="rect">
            <a:avLst/>
          </a:prstGeom>
          <a:noFill/>
          <a:ln/>
        </p:spPr>
        <p:txBody>
          <a:bodyPr wrap="square" rtlCol="0" anchor="t"/>
          <a:lstStyle/>
          <a:p>
            <a:pPr marL="0" indent="0" algn="l">
              <a:lnSpc>
                <a:spcPts val="2799"/>
              </a:lnSpc>
              <a:buNone/>
            </a:pPr>
            <a:endParaRPr lang="en-US" sz="1600" dirty="0"/>
          </a:p>
        </p:txBody>
      </p:sp>
      <p:sp>
        <p:nvSpPr>
          <p:cNvPr id="11" name="Text 6"/>
          <p:cNvSpPr/>
          <p:nvPr/>
        </p:nvSpPr>
        <p:spPr>
          <a:xfrm>
            <a:off x="1353071" y="3988594"/>
            <a:ext cx="11981209" cy="3834606"/>
          </a:xfrm>
          <a:prstGeom prst="rect">
            <a:avLst/>
          </a:prstGeom>
          <a:noFill/>
          <a:ln/>
        </p:spPr>
        <p:txBody>
          <a:bodyPr wrap="square" rtlCol="0" anchor="t"/>
          <a:lstStyle/>
          <a:p>
            <a:pPr marL="0" indent="0" algn="l">
              <a:lnSpc>
                <a:spcPts val="2799"/>
              </a:lnSpc>
              <a:buNone/>
            </a:pPr>
            <a:r>
              <a:rPr lang="th-TH" sz="1600" kern="0" spc="-35" dirty="0">
                <a:solidFill>
                  <a:srgbClr val="272525"/>
                </a:solidFill>
                <a:latin typeface="Source Sans Pro" pitchFamily="34" charset="0"/>
                <a:ea typeface="Source Sans Pro" pitchFamily="34" charset="-122"/>
                <a:cs typeface="Source Sans Pro" pitchFamily="34" charset="-120"/>
              </a:rPr>
              <a:t>   </a:t>
            </a:r>
            <a:r>
              <a:rPr lang="en-US" sz="1600" kern="0" spc="-35" dirty="0">
                <a:solidFill>
                  <a:srgbClr val="272525"/>
                </a:solidFill>
                <a:latin typeface="Source Sans Pro" pitchFamily="34" charset="0"/>
                <a:ea typeface="Source Sans Pro" pitchFamily="34" charset="-122"/>
                <a:cs typeface="Source Sans Pro" pitchFamily="34" charset="-120"/>
              </a:rPr>
              <a:t>   </a:t>
            </a:r>
            <a:r>
              <a:rPr lang="th-TH" sz="1600" kern="0" spc="-35" dirty="0">
                <a:solidFill>
                  <a:srgbClr val="272525"/>
                </a:solidFill>
                <a:latin typeface="Source Sans Pro" pitchFamily="34" charset="0"/>
                <a:ea typeface="Source Sans Pro" pitchFamily="34" charset="-122"/>
                <a:cs typeface="Source Sans Pro" pitchFamily="34" charset="-120"/>
              </a:rPr>
              <a:t>    </a:t>
            </a:r>
            <a:endParaRPr lang="en-US" sz="16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4E2C7B-419E-AA43-E3DE-BC97E1D0E0E4}"/>
              </a:ext>
            </a:extLst>
          </p:cNvPr>
          <p:cNvPicPr>
            <a:picLocks noChangeAspect="1"/>
          </p:cNvPicPr>
          <p:nvPr/>
        </p:nvPicPr>
        <p:blipFill>
          <a:blip r:embed="rId2"/>
          <a:stretch>
            <a:fillRect/>
          </a:stretch>
        </p:blipFill>
        <p:spPr>
          <a:xfrm>
            <a:off x="1490132" y="995083"/>
            <a:ext cx="11667067" cy="2151530"/>
          </a:xfrm>
          <a:prstGeom prst="rect">
            <a:avLst/>
          </a:prstGeom>
        </p:spPr>
      </p:pic>
      <p:sp>
        <p:nvSpPr>
          <p:cNvPr id="4" name="TextBox 3">
            <a:extLst>
              <a:ext uri="{FF2B5EF4-FFF2-40B4-BE49-F238E27FC236}">
                <a16:creationId xmlns:a16="http://schemas.microsoft.com/office/drawing/2014/main" id="{28E744F3-A3A7-ED75-8027-1CDE9D1D4DF9}"/>
              </a:ext>
            </a:extLst>
          </p:cNvPr>
          <p:cNvSpPr txBox="1"/>
          <p:nvPr/>
        </p:nvSpPr>
        <p:spPr>
          <a:xfrm>
            <a:off x="1236133" y="3488267"/>
            <a:ext cx="12547600" cy="4303614"/>
          </a:xfrm>
          <a:prstGeom prst="rect">
            <a:avLst/>
          </a:prstGeom>
          <a:noFill/>
        </p:spPr>
        <p:txBody>
          <a:bodyPr wrap="square">
            <a:spAutoFit/>
          </a:bodyPr>
          <a:lstStyle/>
          <a:p>
            <a:r>
              <a:rPr lang="th-TH" dirty="0"/>
              <a:t>                                              </a:t>
            </a:r>
            <a:r>
              <a:rPr lang="en-US" dirty="0"/>
              <a:t>                                      </a:t>
            </a:r>
            <a:r>
              <a:rPr lang="th-TH" dirty="0"/>
              <a:t> </a:t>
            </a:r>
            <a:endParaRPr lang="en-US" dirty="0"/>
          </a:p>
          <a:p>
            <a:r>
              <a:rPr lang="en-US" sz="3200" b="1" dirty="0">
                <a:solidFill>
                  <a:srgbClr val="7030A0"/>
                </a:solidFill>
              </a:rPr>
              <a:t>                          </a:t>
            </a:r>
            <a:r>
              <a:rPr lang="th-TH" sz="3200" b="1" dirty="0">
                <a:solidFill>
                  <a:srgbClr val="7030A0"/>
                </a:solidFill>
              </a:rPr>
              <a:t>       </a:t>
            </a:r>
            <a:r>
              <a:rPr lang="en-US" sz="3200" b="1" dirty="0">
                <a:solidFill>
                  <a:srgbClr val="7030A0"/>
                </a:solidFill>
              </a:rPr>
              <a:t>Actors  in  International  Relations</a:t>
            </a:r>
            <a:r>
              <a:rPr lang="th-TH" b="1" dirty="0">
                <a:solidFill>
                  <a:srgbClr val="7030A0"/>
                </a:solidFill>
              </a:rPr>
              <a:t>    </a:t>
            </a:r>
          </a:p>
          <a:p>
            <a:r>
              <a:rPr lang="th-TH" dirty="0"/>
              <a:t>                            </a:t>
            </a:r>
          </a:p>
          <a:p>
            <a:pPr>
              <a:lnSpc>
                <a:spcPct val="150000"/>
              </a:lnSpc>
            </a:pPr>
            <a:r>
              <a:rPr lang="en-US" sz="2800" b="1" dirty="0"/>
              <a:t>        Identifying  participants  in  international  relations  involves  distinguishing between  state  actors—such  as  national  leaders,  ambassadors,  consuls,  and ministers  of  foreign  affairs—and  non-state  actors,  including  intergovernmental organizations  and  multinational  corporations.  These  actors  play  varying  roles  in  shaping  global  political,  economic,  and  diplomatic  processes</a:t>
            </a:r>
          </a:p>
        </p:txBody>
      </p:sp>
    </p:spTree>
    <p:extLst>
      <p:ext uri="{BB962C8B-B14F-4D97-AF65-F5344CB8AC3E}">
        <p14:creationId xmlns:p14="http://schemas.microsoft.com/office/powerpoint/2010/main" val="134082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1337</Words>
  <Application>Microsoft Office PowerPoint</Application>
  <PresentationFormat>Custom</PresentationFormat>
  <Paragraphs>55</Paragraphs>
  <Slides>21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adonis-web</vt:lpstr>
      <vt:lpstr>Arial</vt:lpstr>
      <vt:lpstr>Calibri</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user</cp:lastModifiedBy>
  <cp:revision>24</cp:revision>
  <dcterms:created xsi:type="dcterms:W3CDTF">2024-01-07T12:24:13Z</dcterms:created>
  <dcterms:modified xsi:type="dcterms:W3CDTF">2026-01-02T10:48:31Z</dcterms:modified>
</cp:coreProperties>
</file>